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18"/>
  </p:notesMasterIdLst>
  <p:sldIdLst>
    <p:sldId id="256" r:id="rId2"/>
    <p:sldId id="261" r:id="rId3"/>
    <p:sldId id="272" r:id="rId4"/>
    <p:sldId id="270" r:id="rId5"/>
    <p:sldId id="275" r:id="rId6"/>
    <p:sldId id="273" r:id="rId7"/>
    <p:sldId id="263" r:id="rId8"/>
    <p:sldId id="267" r:id="rId9"/>
    <p:sldId id="257" r:id="rId10"/>
    <p:sldId id="268" r:id="rId11"/>
    <p:sldId id="269" r:id="rId12"/>
    <p:sldId id="258" r:id="rId13"/>
    <p:sldId id="274" r:id="rId14"/>
    <p:sldId id="259" r:id="rId15"/>
    <p:sldId id="265" r:id="rId16"/>
    <p:sldId id="260" r:id="rId17"/>
  </p:sldIdLst>
  <p:sldSz cx="12192000" cy="6858000"/>
  <p:notesSz cx="7104063" cy="10234613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bez tytułu" id="{95CEEDA4-925D-45D6-9E13-70287AFDDAB5}">
          <p14:sldIdLst>
            <p14:sldId id="256"/>
            <p14:sldId id="261"/>
            <p14:sldId id="272"/>
            <p14:sldId id="270"/>
            <p14:sldId id="275"/>
            <p14:sldId id="273"/>
            <p14:sldId id="263"/>
            <p14:sldId id="267"/>
            <p14:sldId id="257"/>
            <p14:sldId id="268"/>
            <p14:sldId id="269"/>
            <p14:sldId id="258"/>
            <p14:sldId id="274"/>
            <p14:sldId id="259"/>
            <p14:sldId id="265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A37B980-2EC4-41F1-8AB6-F88FA272D025}" type="datetimeFigureOut">
              <a:rPr lang="pl-PL" smtClean="0"/>
              <a:t>18.05.2020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6A319E8-DB76-4698-8254-960850CBB15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2931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319E8-DB76-4698-8254-960850CBB15B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80189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4C2C86-D0BD-4D64-B891-7B419CA22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D83E4D1-A383-4C2D-8352-188822212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8AF8A81-380D-4EA2-86EA-A9E3C046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9602-44DF-4EAB-A4CF-298946017CCE}" type="datetimeFigureOut">
              <a:rPr lang="pl-PL" smtClean="0"/>
              <a:t>18.05.2020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84F51EE-AD7D-4411-B133-FCE00E931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3208911-00A5-43E0-A4B5-9D034D94A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2888-3BA3-4504-9CCF-9C976315AC4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3571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C47579-11E1-4CDD-BB9F-7347722AE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1C81B75-5BBC-446F-AC0E-DE8694161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EA6695C-4902-4062-B0D1-BAEE9594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9602-44DF-4EAB-A4CF-298946017CCE}" type="datetimeFigureOut">
              <a:rPr lang="pl-PL" smtClean="0"/>
              <a:t>18.05.2020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4215263-E1CC-4EB5-BB15-AAA699695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3B18966-2963-4BD1-AFF4-79A0D2371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2888-3BA3-4504-9CCF-9C976315AC4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510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324AB249-0E4B-4071-AAA6-07D077F68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C4B16831-7BD2-4AD6-86A8-29B900D7B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3BE7517-2E29-4B01-B9B9-EA2C46799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9602-44DF-4EAB-A4CF-298946017CCE}" type="datetimeFigureOut">
              <a:rPr lang="pl-PL" smtClean="0"/>
              <a:t>18.05.2020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45D6D67-7157-4D36-854D-63ED4112B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7E054D9-A03B-4CA9-9BC4-1AE79FB4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2888-3BA3-4504-9CCF-9C976315AC4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2461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B3F03E8-35E7-44B0-B6F7-2A98090B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FCD8822-2CDF-474F-BDCA-A0FDEF936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2D4D6E8-02AA-422D-97E0-BD97527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9602-44DF-4EAB-A4CF-298946017CCE}" type="datetimeFigureOut">
              <a:rPr lang="pl-PL" smtClean="0"/>
              <a:t>18.05.2020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A277FF0-2C5D-4FC7-B356-EBB43398D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24C4047-D410-4414-B84A-8C5C9A58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2888-3BA3-4504-9CCF-9C976315AC4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5899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A5F884-FC1B-44FD-A7F0-FE721E673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16317FA-721B-46CF-875D-BD564F8F1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503D6E3-BCE8-4C79-8B13-EB77E932F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9602-44DF-4EAB-A4CF-298946017CCE}" type="datetimeFigureOut">
              <a:rPr lang="pl-PL" smtClean="0"/>
              <a:t>18.05.2020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94E7A11-5D79-41BB-BED4-B3E27347F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1145904-C33B-43A6-8FD3-A70D76EE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2888-3BA3-4504-9CCF-9C976315AC4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725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3ADE47-C116-418A-82CB-8AA187542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3D2A605-2C21-42D2-BECB-9619AACDCC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5EA5688-ACAE-4C1A-BBA7-58C4DB212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62674622-B721-457B-AE53-AE9A9A2AD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9602-44DF-4EAB-A4CF-298946017CCE}" type="datetimeFigureOut">
              <a:rPr lang="pl-PL" smtClean="0"/>
              <a:t>18.05.2020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8B2E1EE-A775-4BD8-BFD3-169883D22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2B8E81C-0973-4FF8-9B9B-339898255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2888-3BA3-4504-9CCF-9C976315AC4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43968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E787EB-890E-48C8-8866-3D0D0CD87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7E8210D-418D-4C65-88EC-EABCD4BEF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2181FAA-1247-4008-A2F1-9D3EE8436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6CBE0A0-9564-4414-8564-75B42069FB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3F5FD9C-780A-4783-B188-1C73F1D371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B1BB9A51-A968-4702-97DD-EEEDDFE4C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9602-44DF-4EAB-A4CF-298946017CCE}" type="datetimeFigureOut">
              <a:rPr lang="pl-PL" smtClean="0"/>
              <a:t>18.05.2020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92DDF0BE-88B3-4A70-A72A-F2741F9D7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257E9468-08D8-4EEC-A01E-4560C61E4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2888-3BA3-4504-9CCF-9C976315AC4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2116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C18F34-F178-4B8E-B902-3FFBE15F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FB0C7C04-616C-498C-854B-B12548F34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9602-44DF-4EAB-A4CF-298946017CCE}" type="datetimeFigureOut">
              <a:rPr lang="pl-PL" smtClean="0"/>
              <a:t>18.05.2020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8CD0BBD-C37D-493F-AB20-43C87A54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78CE517F-A5A8-4AEE-B7D5-C6DC01B7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2888-3BA3-4504-9CCF-9C976315AC4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8231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61A01542-4A3F-4F7A-BAF3-20A402989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9602-44DF-4EAB-A4CF-298946017CCE}" type="datetimeFigureOut">
              <a:rPr lang="pl-PL" smtClean="0"/>
              <a:t>18.05.2020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8BD330E3-300C-4C6B-BF2D-02462A08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80C9B4D-7A3A-4737-9C00-74FCADEB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2888-3BA3-4504-9CCF-9C976315AC4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21503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9FB091F-8691-4E0E-999E-191F28F82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0A46378-E978-4E64-A979-A486A88A0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8A9FF82-BE5B-4980-B211-616523BEA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2DA90D9-A241-406C-A8FC-33E2E1BF7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9602-44DF-4EAB-A4CF-298946017CCE}" type="datetimeFigureOut">
              <a:rPr lang="pl-PL" smtClean="0"/>
              <a:t>18.05.2020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48E7CBD-170E-4355-B70B-5118425B4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C5CD6B5-00E2-4993-BF01-149035C2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2888-3BA3-4504-9CCF-9C976315AC4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9221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2EA7573-3D86-41C8-82D7-F7A5C82EF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799F6AE4-014F-4CE9-8FBB-7A6C753101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4C36204-600D-4848-B28A-D3D26B017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90D7857-FD4A-4A0A-AF10-1A4A82B61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9602-44DF-4EAB-A4CF-298946017CCE}" type="datetimeFigureOut">
              <a:rPr lang="pl-PL" smtClean="0"/>
              <a:t>18.05.2020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2A7064B-2C72-47F4-8087-FE163C81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A0D994C-F775-4F86-9A61-385538AF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2888-3BA3-4504-9CCF-9C976315AC4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023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30F488AF-6AA0-4826-8384-3423D6E07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F586DE1-9411-4BC5-AC35-C307DA5B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73BD6BC-CCD8-4A50-A8BA-FFC7B7D527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49602-44DF-4EAB-A4CF-298946017CCE}" type="datetimeFigureOut">
              <a:rPr lang="pl-PL" smtClean="0"/>
              <a:t>18.05.2020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245B751-100A-45A7-BB2A-9D21875855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522F546-5375-4352-8B82-C98145911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32888-3BA3-4504-9CCF-9C976315AC4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1443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xunhuang1995/AdaIN-style" TargetMode="External"/><Relationship Id="rId5" Type="http://schemas.openxmlformats.org/officeDocument/2006/relationships/hyperlink" Target="https://pjreddie.com/darknet/yolo/" TargetMode="Externa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understanding-rnn-and-lstm-f7cdf6dfc14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generating-images-with-autoencoders-77fd3a8dd368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beginner/deep_learning_60min_blitz.html" TargetMode="External"/><Relationship Id="rId2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nsorflow.org/tutorial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Example-of-mini-batch-learning-on-CNN_fig41_33905484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rnrahman.com/blog/visualising-stochastic-optimiser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github.io/convolutional-network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labs.developers.google.com/codelabs/cloud-tensorflow-mnist/#10" TargetMode="Externa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D4F2B4-F9AA-45F4-8DE9-CC3CD5CB73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Neural</a:t>
            </a:r>
            <a:r>
              <a:rPr lang="pl-PL" dirty="0"/>
              <a:t> Networks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07CD06B-5224-483C-ACB5-2694F48BFC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Jan Kościałkowski</a:t>
            </a:r>
          </a:p>
          <a:p>
            <a:r>
              <a:rPr lang="pl-PL" dirty="0"/>
              <a:t>18 May 2020</a:t>
            </a:r>
          </a:p>
        </p:txBody>
      </p:sp>
    </p:spTree>
    <p:extLst>
      <p:ext uri="{BB962C8B-B14F-4D97-AF65-F5344CB8AC3E}">
        <p14:creationId xmlns:p14="http://schemas.microsoft.com/office/powerpoint/2010/main" val="2887488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AA7AA9-6BD9-4A26-A5E4-371B785B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Convolutional</a:t>
            </a:r>
            <a:r>
              <a:rPr lang="pl-PL" dirty="0"/>
              <a:t> Networks: </a:t>
            </a:r>
            <a:r>
              <a:rPr lang="pl-PL" dirty="0" err="1"/>
              <a:t>History</a:t>
            </a:r>
            <a:endParaRPr lang="pl-PL" dirty="0"/>
          </a:p>
        </p:txBody>
      </p:sp>
      <p:sp>
        <p:nvSpPr>
          <p:cNvPr id="9" name="Symbol zastępczy zawartości 8">
            <a:extLst>
              <a:ext uri="{FF2B5EF4-FFF2-40B4-BE49-F238E27FC236}">
                <a16:creationId xmlns:a16="http://schemas.microsoft.com/office/drawing/2014/main" id="{6A024B78-95B1-45AC-A1A4-B6F1453F2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1800" dirty="0" err="1"/>
              <a:t>Around</a:t>
            </a:r>
            <a:r>
              <a:rPr lang="pl-PL" sz="1800" dirty="0"/>
              <a:t> </a:t>
            </a:r>
            <a:r>
              <a:rPr lang="pl-PL" sz="1800" dirty="0" err="1"/>
              <a:t>since</a:t>
            </a:r>
            <a:r>
              <a:rPr lang="pl-PL" sz="1800" dirty="0"/>
              <a:t> 1980s</a:t>
            </a:r>
          </a:p>
          <a:p>
            <a:r>
              <a:rPr lang="pl-PL" sz="1800" dirty="0"/>
              <a:t>LeNet-5 (</a:t>
            </a:r>
            <a:r>
              <a:rPr lang="pl-PL" sz="1800" dirty="0" err="1"/>
              <a:t>LeCun</a:t>
            </a:r>
            <a:r>
              <a:rPr lang="pl-PL" sz="1800" dirty="0"/>
              <a:t> et al. 1998) – </a:t>
            </a:r>
            <a:r>
              <a:rPr lang="pl-PL" sz="1800" dirty="0" err="1"/>
              <a:t>handwirtten</a:t>
            </a:r>
            <a:r>
              <a:rPr lang="pl-PL" sz="1800" dirty="0"/>
              <a:t> </a:t>
            </a:r>
            <a:r>
              <a:rPr lang="pl-PL" sz="1800" dirty="0" err="1"/>
              <a:t>digit</a:t>
            </a:r>
            <a:r>
              <a:rPr lang="pl-PL" sz="1800" dirty="0"/>
              <a:t> </a:t>
            </a:r>
            <a:r>
              <a:rPr lang="pl-PL" sz="1800" dirty="0" err="1"/>
              <a:t>recognition</a:t>
            </a:r>
            <a:endParaRPr lang="pl-PL" sz="1800" dirty="0"/>
          </a:p>
          <a:p>
            <a:r>
              <a:rPr lang="pl-PL" sz="1800" dirty="0" err="1"/>
              <a:t>Due</a:t>
            </a:r>
            <a:r>
              <a:rPr lang="pl-PL" sz="1800" dirty="0"/>
              <a:t> to GPU </a:t>
            </a:r>
            <a:r>
              <a:rPr lang="pl-PL" sz="1800" dirty="0" err="1"/>
              <a:t>utilization</a:t>
            </a:r>
            <a:r>
              <a:rPr lang="pl-PL" sz="1800" dirty="0"/>
              <a:t>, </a:t>
            </a:r>
            <a:r>
              <a:rPr lang="pl-PL" sz="1800" dirty="0" err="1"/>
              <a:t>massive</a:t>
            </a:r>
            <a:r>
              <a:rPr lang="pl-PL" sz="1800" dirty="0"/>
              <a:t> </a:t>
            </a:r>
            <a:r>
              <a:rPr lang="pl-PL" sz="1800" dirty="0" err="1"/>
              <a:t>advances</a:t>
            </a:r>
            <a:r>
              <a:rPr lang="pl-PL" sz="1800" dirty="0"/>
              <a:t> </a:t>
            </a:r>
            <a:r>
              <a:rPr lang="pl-PL" sz="1800" dirty="0" err="1"/>
              <a:t>since</a:t>
            </a:r>
            <a:r>
              <a:rPr lang="pl-PL" sz="1800" dirty="0"/>
              <a:t> 2012 + </a:t>
            </a:r>
            <a:r>
              <a:rPr lang="pl-PL" sz="1800" dirty="0" err="1"/>
              <a:t>switch</a:t>
            </a:r>
            <a:r>
              <a:rPr lang="pl-PL" sz="1800" dirty="0"/>
              <a:t> from </a:t>
            </a:r>
            <a:r>
              <a:rPr lang="pl-PL" sz="1800" dirty="0" err="1"/>
              <a:t>SVMs</a:t>
            </a:r>
            <a:r>
              <a:rPr lang="pl-PL" sz="1800" dirty="0"/>
              <a:t> to </a:t>
            </a:r>
            <a:r>
              <a:rPr lang="pl-PL" sz="1800" dirty="0" err="1"/>
              <a:t>NNs</a:t>
            </a:r>
            <a:endParaRPr lang="pl-PL" sz="1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0CDBA6-6E56-404D-84C4-F8802607D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486150"/>
            <a:ext cx="56388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5AA5CA0-70EE-4AC9-9C6B-795B6F1BA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9813"/>
            <a:ext cx="6553200" cy="190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101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DB6179-022B-42A0-91C5-320F36A3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Convolutional</a:t>
            </a:r>
            <a:r>
              <a:rPr lang="pl-PL" dirty="0"/>
              <a:t> Networks: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Cases</a:t>
            </a:r>
            <a:endParaRPr lang="pl-P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C6176D-D51A-4B7A-A3CF-28AF8BEE2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9" t="28778" r="51903" b="17953"/>
          <a:stretch/>
        </p:blipFill>
        <p:spPr bwMode="auto">
          <a:xfrm>
            <a:off x="75414" y="2124322"/>
            <a:ext cx="4262116" cy="323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7C78706-1735-43B9-AD3C-A0DF908F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131" y="2124322"/>
            <a:ext cx="4287951" cy="321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A8396FB-DF95-4A66-A612-BEAF2FDE4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2" t="23231" r="48583" b="10514"/>
          <a:stretch/>
        </p:blipFill>
        <p:spPr bwMode="auto">
          <a:xfrm>
            <a:off x="9186544" y="2124323"/>
            <a:ext cx="3005455" cy="32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36660634-F9DF-4425-8142-646AE5693267}"/>
              </a:ext>
            </a:extLst>
          </p:cNvPr>
          <p:cNvSpPr txBox="1"/>
          <p:nvPr/>
        </p:nvSpPr>
        <p:spPr>
          <a:xfrm>
            <a:off x="75414" y="1517715"/>
            <a:ext cx="426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Detection</a:t>
            </a:r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94C73363-BE4B-44A6-996C-503215018F49}"/>
              </a:ext>
            </a:extLst>
          </p:cNvPr>
          <p:cNvSpPr txBox="1"/>
          <p:nvPr/>
        </p:nvSpPr>
        <p:spPr>
          <a:xfrm>
            <a:off x="4596163" y="1517715"/>
            <a:ext cx="426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Segmentation</a:t>
            </a:r>
            <a:endParaRPr lang="pl-PL" dirty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3287D4DE-6662-473B-BC4A-EDC1E8DE3E8A}"/>
              </a:ext>
            </a:extLst>
          </p:cNvPr>
          <p:cNvSpPr txBox="1"/>
          <p:nvPr/>
        </p:nvSpPr>
        <p:spPr>
          <a:xfrm>
            <a:off x="9186544" y="1517715"/>
            <a:ext cx="426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Style Transfer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5CCC275-88B8-44C5-9D4E-1551726E1D92}"/>
              </a:ext>
            </a:extLst>
          </p:cNvPr>
          <p:cNvSpPr txBox="1"/>
          <p:nvPr/>
        </p:nvSpPr>
        <p:spPr>
          <a:xfrm>
            <a:off x="75414" y="5588794"/>
            <a:ext cx="3912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hlinkClick r:id="rId5"/>
              </a:rPr>
              <a:t>https://pjreddie.com/darknet/yolo/</a:t>
            </a:r>
            <a:endParaRPr lang="pl-PL" sz="1200" dirty="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7DE3382-27F8-4079-BE4C-91FBBF26E9EE}"/>
              </a:ext>
            </a:extLst>
          </p:cNvPr>
          <p:cNvSpPr txBox="1"/>
          <p:nvPr/>
        </p:nvSpPr>
        <p:spPr>
          <a:xfrm>
            <a:off x="8966082" y="5588793"/>
            <a:ext cx="3912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hlinkClick r:id="rId6"/>
              </a:rPr>
              <a:t>https://github.com/xunhuang1995/AdaIN-style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307512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0FA93D-B9F0-4CE5-A488-982E67628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Recurrent</a:t>
            </a:r>
            <a:r>
              <a:rPr lang="pl-PL" dirty="0"/>
              <a:t> Networks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96AA27A-5F9C-4947-BCAC-207ADB748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1625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 err="1"/>
              <a:t>Used</a:t>
            </a:r>
            <a:r>
              <a:rPr lang="pl-PL" dirty="0"/>
              <a:t> for modeling </a:t>
            </a:r>
            <a:r>
              <a:rPr lang="pl-PL" dirty="0" err="1"/>
              <a:t>sequential</a:t>
            </a:r>
            <a:r>
              <a:rPr lang="pl-PL" dirty="0"/>
              <a:t> data: </a:t>
            </a:r>
            <a:r>
              <a:rPr lang="pl-PL" dirty="0" err="1"/>
              <a:t>text</a:t>
            </a:r>
            <a:r>
              <a:rPr lang="pl-PL" dirty="0"/>
              <a:t>, </a:t>
            </a:r>
            <a:r>
              <a:rPr lang="pl-PL" dirty="0" err="1"/>
              <a:t>voice</a:t>
            </a:r>
            <a:r>
              <a:rPr lang="pl-PL" dirty="0"/>
              <a:t>,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series</a:t>
            </a:r>
            <a:r>
              <a:rPr lang="pl-PL" dirty="0"/>
              <a:t> etc.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Operations </a:t>
            </a:r>
            <a:r>
              <a:rPr lang="pl-PL" dirty="0" err="1"/>
              <a:t>exactly</a:t>
            </a:r>
            <a:r>
              <a:rPr lang="pl-PL" dirty="0"/>
              <a:t> the same as for MLP, but </a:t>
            </a:r>
            <a:r>
              <a:rPr lang="pl-PL" dirty="0" err="1"/>
              <a:t>uses</a:t>
            </a:r>
            <a:r>
              <a:rPr lang="pl-PL" dirty="0"/>
              <a:t> the </a:t>
            </a:r>
            <a:r>
              <a:rPr lang="pl-PL" dirty="0" err="1"/>
              <a:t>concept</a:t>
            </a:r>
            <a:r>
              <a:rPr lang="pl-PL" dirty="0"/>
              <a:t> of </a:t>
            </a:r>
            <a:r>
              <a:rPr lang="pl-PL" dirty="0" err="1"/>
              <a:t>weight</a:t>
            </a:r>
            <a:r>
              <a:rPr lang="pl-PL" dirty="0"/>
              <a:t> </a:t>
            </a:r>
            <a:r>
              <a:rPr lang="pl-PL" dirty="0" err="1"/>
              <a:t>sharing</a:t>
            </a:r>
            <a:r>
              <a:rPr lang="pl-PL" dirty="0"/>
              <a:t> and </a:t>
            </a:r>
            <a:r>
              <a:rPr lang="pl-PL" dirty="0" err="1"/>
              <a:t>backpropagation</a:t>
            </a:r>
            <a:r>
              <a:rPr lang="pl-PL" dirty="0"/>
              <a:t> </a:t>
            </a:r>
            <a:r>
              <a:rPr lang="pl-PL" dirty="0" err="1"/>
              <a:t>through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E777D4B-B273-49C2-BD9F-D6B5491D0A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75"/>
          <a:stretch/>
        </p:blipFill>
        <p:spPr>
          <a:xfrm>
            <a:off x="6219825" y="365125"/>
            <a:ext cx="5972175" cy="158622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79E076B6-821E-46FF-80DE-D70B100DB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1951348"/>
            <a:ext cx="5972175" cy="3809835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295F0470-A186-4BC6-BD14-750433CAACAA}"/>
              </a:ext>
            </a:extLst>
          </p:cNvPr>
          <p:cNvSpPr txBox="1"/>
          <p:nvPr/>
        </p:nvSpPr>
        <p:spPr>
          <a:xfrm>
            <a:off x="6219825" y="36512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RNN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204A1F59-EC9A-4A7B-B3D4-14461CE4E491}"/>
              </a:ext>
            </a:extLst>
          </p:cNvPr>
          <p:cNvSpPr txBox="1"/>
          <p:nvPr/>
        </p:nvSpPr>
        <p:spPr>
          <a:xfrm>
            <a:off x="6219825" y="195134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LSTM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2C0FE5FA-0516-409A-8A53-0C104B2C87C8}"/>
              </a:ext>
            </a:extLst>
          </p:cNvPr>
          <p:cNvSpPr/>
          <p:nvPr/>
        </p:nvSpPr>
        <p:spPr>
          <a:xfrm>
            <a:off x="6096000" y="576118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200" dirty="0">
                <a:hlinkClick r:id="rId4"/>
              </a:rPr>
              <a:t>https://towardsdatascience.com/understanding-rnn-and-lstm-f7cdf6dfc14e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2120039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CFCBCC-9A06-4C7F-A39A-B562571EA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Representation</a:t>
            </a:r>
            <a:r>
              <a:rPr lang="pl-PL" dirty="0"/>
              <a:t> Learning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BC73C1-8834-4AEE-83B1-CF1301FA2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NNs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good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learning </a:t>
            </a:r>
            <a:r>
              <a:rPr lang="pl-PL" dirty="0" err="1"/>
              <a:t>well</a:t>
            </a:r>
            <a:r>
              <a:rPr lang="pl-PL" dirty="0"/>
              <a:t>-performing </a:t>
            </a:r>
            <a:r>
              <a:rPr lang="pl-PL" dirty="0" err="1"/>
              <a:t>low-dimensional</a:t>
            </a:r>
            <a:r>
              <a:rPr lang="pl-PL" dirty="0"/>
              <a:t> </a:t>
            </a:r>
            <a:r>
              <a:rPr lang="pl-PL" dirty="0" err="1"/>
              <a:t>representations</a:t>
            </a:r>
            <a:r>
              <a:rPr lang="pl-PL" dirty="0"/>
              <a:t> of </a:t>
            </a:r>
            <a:r>
              <a:rPr lang="pl-PL" dirty="0" err="1"/>
              <a:t>complex</a:t>
            </a:r>
            <a:r>
              <a:rPr lang="pl-PL" dirty="0"/>
              <a:t> </a:t>
            </a:r>
            <a:r>
              <a:rPr lang="pl-PL" dirty="0" err="1"/>
              <a:t>objects</a:t>
            </a:r>
            <a:r>
              <a:rPr lang="pl-PL" dirty="0"/>
              <a:t> (</a:t>
            </a:r>
            <a:r>
              <a:rPr lang="pl-PL" dirty="0" err="1"/>
              <a:t>words</a:t>
            </a:r>
            <a:r>
              <a:rPr lang="pl-PL" dirty="0"/>
              <a:t>, </a:t>
            </a:r>
            <a:r>
              <a:rPr lang="pl-PL" dirty="0" err="1"/>
              <a:t>images</a:t>
            </a:r>
            <a:r>
              <a:rPr lang="pl-PL" dirty="0"/>
              <a:t> etc.)</a:t>
            </a:r>
          </a:p>
          <a:p>
            <a:r>
              <a:rPr lang="pl-PL" dirty="0" err="1"/>
              <a:t>Usually</a:t>
            </a:r>
            <a:r>
              <a:rPr lang="pl-PL" dirty="0"/>
              <a:t> </a:t>
            </a:r>
            <a:r>
              <a:rPr lang="pl-PL" dirty="0" err="1"/>
              <a:t>works</a:t>
            </a:r>
            <a:r>
              <a:rPr lang="pl-PL" dirty="0"/>
              <a:t> by </a:t>
            </a:r>
            <a:r>
              <a:rPr lang="pl-PL" dirty="0" err="1"/>
              <a:t>trying</a:t>
            </a:r>
            <a:r>
              <a:rPr lang="pl-PL" dirty="0"/>
              <a:t> to </a:t>
            </a:r>
            <a:r>
              <a:rPr lang="pl-PL" dirty="0" err="1"/>
              <a:t>reproduce</a:t>
            </a:r>
            <a:r>
              <a:rPr lang="pl-PL" dirty="0"/>
              <a:t> the </a:t>
            </a:r>
            <a:r>
              <a:rPr lang="pl-PL" dirty="0" err="1"/>
              <a:t>initial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the </a:t>
            </a:r>
            <a:r>
              <a:rPr lang="pl-PL" dirty="0" err="1"/>
              <a:t>context</a:t>
            </a:r>
            <a:r>
              <a:rPr lang="pl-PL" dirty="0"/>
              <a:t>, the </a:t>
            </a:r>
            <a:r>
              <a:rPr lang="pl-PL" dirty="0" err="1"/>
              <a:t>representations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taken</a:t>
            </a:r>
            <a:r>
              <a:rPr lang="pl-PL" dirty="0"/>
              <a:t> to be </a:t>
            </a:r>
            <a:r>
              <a:rPr lang="pl-PL" dirty="0" err="1"/>
              <a:t>outputs</a:t>
            </a:r>
            <a:r>
              <a:rPr lang="pl-PL" dirty="0"/>
              <a:t> from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intermediate</a:t>
            </a:r>
            <a:r>
              <a:rPr lang="pl-PL" dirty="0"/>
              <a:t> </a:t>
            </a:r>
            <a:r>
              <a:rPr lang="pl-PL" dirty="0" err="1"/>
              <a:t>layer</a:t>
            </a:r>
            <a:endParaRPr lang="pl-PL" dirty="0"/>
          </a:p>
          <a:p>
            <a:r>
              <a:rPr lang="pl-PL" dirty="0" err="1"/>
              <a:t>Example</a:t>
            </a:r>
            <a:r>
              <a:rPr lang="pl-PL" dirty="0"/>
              <a:t>: </a:t>
            </a:r>
            <a:r>
              <a:rPr lang="pl-PL" dirty="0" err="1"/>
              <a:t>autoencoders</a:t>
            </a:r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8B960C5-EFB9-48FE-B326-68138093F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81" y="3677108"/>
            <a:ext cx="3550249" cy="2634792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8B515022-D777-445E-B8A2-DD9028B866CB}"/>
              </a:ext>
            </a:extLst>
          </p:cNvPr>
          <p:cNvSpPr txBox="1"/>
          <p:nvPr/>
        </p:nvSpPr>
        <p:spPr>
          <a:xfrm>
            <a:off x="6096000" y="6462402"/>
            <a:ext cx="56057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>
                <a:hlinkClick r:id="rId3"/>
              </a:rPr>
              <a:t>https://towardsdatascience.com/generating-images-with-autoencoders-77fd3a8dd368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3725534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3BEF04-73E6-46F7-B262-0B149631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Important</a:t>
            </a:r>
            <a:r>
              <a:rPr lang="pl-PL" dirty="0"/>
              <a:t> </a:t>
            </a:r>
            <a:r>
              <a:rPr lang="pl-PL" dirty="0" err="1"/>
              <a:t>Classes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AFFFD0F-ED2F-4E8A-A2F4-33EC9D01B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Generative</a:t>
            </a:r>
            <a:r>
              <a:rPr lang="pl-PL" dirty="0"/>
              <a:t> </a:t>
            </a:r>
            <a:r>
              <a:rPr lang="pl-PL" dirty="0" err="1"/>
              <a:t>Adversarial</a:t>
            </a:r>
            <a:r>
              <a:rPr lang="pl-PL" dirty="0"/>
              <a:t> Networks (</a:t>
            </a:r>
            <a:r>
              <a:rPr lang="pl-PL" dirty="0" err="1"/>
              <a:t>generating</a:t>
            </a:r>
            <a:r>
              <a:rPr lang="pl-PL" dirty="0"/>
              <a:t> </a:t>
            </a:r>
            <a:r>
              <a:rPr lang="pl-PL" dirty="0" err="1"/>
              <a:t>fake</a:t>
            </a:r>
            <a:r>
              <a:rPr lang="pl-PL" dirty="0"/>
              <a:t> </a:t>
            </a:r>
            <a:r>
              <a:rPr lang="pl-PL" dirty="0" err="1"/>
              <a:t>photos</a:t>
            </a:r>
            <a:r>
              <a:rPr lang="pl-PL" dirty="0"/>
              <a:t>/</a:t>
            </a:r>
            <a:r>
              <a:rPr lang="pl-PL" dirty="0" err="1"/>
              <a:t>videos</a:t>
            </a:r>
            <a:r>
              <a:rPr lang="pl-PL" dirty="0"/>
              <a:t>)</a:t>
            </a:r>
          </a:p>
          <a:p>
            <a:r>
              <a:rPr lang="pl-PL" dirty="0" err="1"/>
              <a:t>Reinforcement</a:t>
            </a:r>
            <a:r>
              <a:rPr lang="pl-PL" dirty="0"/>
              <a:t> Learning (learning by </a:t>
            </a:r>
            <a:r>
              <a:rPr lang="pl-PL" dirty="0" err="1"/>
              <a:t>interaction</a:t>
            </a:r>
            <a:r>
              <a:rPr lang="pl-PL" dirty="0"/>
              <a:t> with environment)</a:t>
            </a:r>
          </a:p>
          <a:p>
            <a:r>
              <a:rPr lang="pl-PL" dirty="0" err="1"/>
              <a:t>Transformers</a:t>
            </a:r>
            <a:r>
              <a:rPr lang="pl-PL" dirty="0"/>
              <a:t> (NLP,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models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billions</a:t>
            </a:r>
            <a:r>
              <a:rPr lang="pl-PL" dirty="0"/>
              <a:t> of </a:t>
            </a:r>
            <a:r>
              <a:rPr lang="pl-PL" dirty="0" err="1"/>
              <a:t>learnable</a:t>
            </a:r>
            <a:r>
              <a:rPr lang="pl-PL" dirty="0"/>
              <a:t> </a:t>
            </a:r>
            <a:r>
              <a:rPr lang="pl-PL" dirty="0" err="1"/>
              <a:t>weights</a:t>
            </a:r>
            <a:r>
              <a:rPr lang="pl-PL" dirty="0"/>
              <a:t>)</a:t>
            </a:r>
          </a:p>
          <a:p>
            <a:r>
              <a:rPr lang="pl-PL" dirty="0"/>
              <a:t>TBC…</a:t>
            </a:r>
          </a:p>
        </p:txBody>
      </p:sp>
    </p:spTree>
    <p:extLst>
      <p:ext uri="{BB962C8B-B14F-4D97-AF65-F5344CB8AC3E}">
        <p14:creationId xmlns:p14="http://schemas.microsoft.com/office/powerpoint/2010/main" val="640412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A02A4F-F4B3-414A-84FB-CF97B5E8D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Toolkit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422AA38-A6BE-47C2-88AA-104E1299C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 err="1"/>
              <a:t>Python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</a:t>
            </a:r>
            <a:r>
              <a:rPr lang="pl-PL" dirty="0" err="1"/>
              <a:t>language</a:t>
            </a:r>
            <a:r>
              <a:rPr lang="pl-PL" dirty="0"/>
              <a:t> of choice for </a:t>
            </a:r>
            <a:r>
              <a:rPr lang="pl-PL" dirty="0" err="1"/>
              <a:t>Deep</a:t>
            </a:r>
            <a:r>
              <a:rPr lang="pl-PL" dirty="0"/>
              <a:t> Learning </a:t>
            </a:r>
            <a:r>
              <a:rPr lang="pl-PL" dirty="0" err="1"/>
              <a:t>research</a:t>
            </a:r>
            <a:r>
              <a:rPr lang="pl-PL" dirty="0"/>
              <a:t> and </a:t>
            </a:r>
            <a:r>
              <a:rPr lang="pl-PL" dirty="0" err="1"/>
              <a:t>prototyping</a:t>
            </a:r>
            <a:r>
              <a:rPr lang="pl-PL" dirty="0"/>
              <a:t>, but </a:t>
            </a:r>
            <a:r>
              <a:rPr lang="pl-PL" dirty="0" err="1"/>
              <a:t>compiled</a:t>
            </a:r>
            <a:r>
              <a:rPr lang="pl-PL" dirty="0"/>
              <a:t> </a:t>
            </a:r>
            <a:r>
              <a:rPr lang="pl-PL" dirty="0" err="1"/>
              <a:t>languages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often</a:t>
            </a:r>
            <a:r>
              <a:rPr lang="pl-PL" dirty="0"/>
              <a:t> </a:t>
            </a:r>
            <a:r>
              <a:rPr lang="pl-PL" dirty="0" err="1"/>
              <a:t>used</a:t>
            </a:r>
            <a:r>
              <a:rPr lang="pl-PL" dirty="0"/>
              <a:t> for </a:t>
            </a:r>
            <a:r>
              <a:rPr lang="pl-PL" dirty="0" err="1"/>
              <a:t>production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(</a:t>
            </a:r>
            <a:r>
              <a:rPr lang="pl-PL" dirty="0" err="1"/>
              <a:t>e.g</a:t>
            </a:r>
            <a:r>
              <a:rPr lang="pl-PL" dirty="0"/>
              <a:t>. C++, Go)</a:t>
            </a:r>
          </a:p>
          <a:p>
            <a:r>
              <a:rPr lang="pl-PL" dirty="0" err="1"/>
              <a:t>Pillow</a:t>
            </a:r>
            <a:endParaRPr lang="pl-PL" dirty="0"/>
          </a:p>
          <a:p>
            <a:r>
              <a:rPr lang="pl-PL" dirty="0"/>
              <a:t>NLTK</a:t>
            </a:r>
          </a:p>
          <a:p>
            <a:r>
              <a:rPr lang="pl-PL" dirty="0" err="1"/>
              <a:t>PyTorch</a:t>
            </a:r>
            <a:endParaRPr lang="pl-PL" dirty="0"/>
          </a:p>
          <a:p>
            <a:pPr lvl="1"/>
            <a:r>
              <a:rPr lang="pl-PL" dirty="0" err="1"/>
              <a:t>Pytorch</a:t>
            </a:r>
            <a:r>
              <a:rPr lang="pl-PL" dirty="0"/>
              <a:t> </a:t>
            </a:r>
            <a:r>
              <a:rPr lang="pl-PL" dirty="0" err="1"/>
              <a:t>Lightning</a:t>
            </a:r>
            <a:r>
              <a:rPr lang="pl-PL" dirty="0"/>
              <a:t>/</a:t>
            </a:r>
            <a:r>
              <a:rPr lang="pl-PL" dirty="0" err="1"/>
              <a:t>Ignite</a:t>
            </a:r>
            <a:endParaRPr lang="pl-PL" dirty="0"/>
          </a:p>
          <a:p>
            <a:r>
              <a:rPr lang="pl-PL" dirty="0" err="1"/>
              <a:t>Tensorflow</a:t>
            </a:r>
            <a:r>
              <a:rPr lang="pl-PL" dirty="0"/>
              <a:t> (</a:t>
            </a:r>
            <a:r>
              <a:rPr lang="pl-PL" dirty="0" err="1"/>
              <a:t>has</a:t>
            </a:r>
            <a:r>
              <a:rPr lang="pl-PL" dirty="0"/>
              <a:t> R API)</a:t>
            </a:r>
          </a:p>
          <a:p>
            <a:pPr lvl="1"/>
            <a:r>
              <a:rPr lang="pl-PL" dirty="0" err="1"/>
              <a:t>Keras</a:t>
            </a:r>
            <a:endParaRPr lang="pl-PL" dirty="0"/>
          </a:p>
          <a:p>
            <a:r>
              <a:rPr lang="pl-PL" dirty="0"/>
              <a:t>ONNX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53302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1C571-CAC3-4D29-8793-5F21200A8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Resources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E7B1DCE-9E2B-4D16-AC96-719C99CFD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400" dirty="0">
                <a:hlinkClick r:id="rId2"/>
              </a:rPr>
              <a:t>http://www.deeplearningbook.org/</a:t>
            </a:r>
            <a:endParaRPr lang="pl-PL" sz="2400" dirty="0"/>
          </a:p>
          <a:p>
            <a:r>
              <a:rPr lang="pl-PL" sz="2400" dirty="0">
                <a:hlinkClick r:id="rId3"/>
              </a:rPr>
              <a:t>https://pytorch.org/tutorials/beginner/deep_learning_60min_blitz.html</a:t>
            </a:r>
            <a:endParaRPr lang="pl-PL" sz="2400" dirty="0"/>
          </a:p>
          <a:p>
            <a:r>
              <a:rPr lang="pl-PL" sz="2400" dirty="0">
                <a:hlinkClick r:id="rId4"/>
              </a:rPr>
              <a:t>https://www.tensorflow.org/tutorials</a:t>
            </a:r>
            <a:endParaRPr lang="pl-PL" sz="2400" dirty="0"/>
          </a:p>
          <a:p>
            <a:r>
              <a:rPr lang="pl-PL" sz="2400" dirty="0" err="1"/>
              <a:t>StackOverflow</a:t>
            </a:r>
            <a:endParaRPr lang="pl-PL" sz="2400" dirty="0"/>
          </a:p>
          <a:p>
            <a:r>
              <a:rPr lang="pl-PL" sz="2400" dirty="0" err="1"/>
              <a:t>Elements</a:t>
            </a:r>
            <a:r>
              <a:rPr lang="pl-PL" sz="2400" dirty="0"/>
              <a:t> of Statistical Learning, </a:t>
            </a:r>
            <a:r>
              <a:rPr lang="pl-PL" sz="2400" dirty="0" err="1"/>
              <a:t>Chapter</a:t>
            </a:r>
            <a:r>
              <a:rPr lang="pl-PL" sz="2400" dirty="0"/>
              <a:t> 11</a:t>
            </a:r>
          </a:p>
        </p:txBody>
      </p:sp>
    </p:spTree>
    <p:extLst>
      <p:ext uri="{BB962C8B-B14F-4D97-AF65-F5344CB8AC3E}">
        <p14:creationId xmlns:p14="http://schemas.microsoft.com/office/powerpoint/2010/main" val="241654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2033B8C-AA66-44CD-8183-38A5A33DA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Idea: </a:t>
            </a:r>
            <a:r>
              <a:rPr lang="pl-PL" dirty="0" err="1"/>
              <a:t>approximate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function</a:t>
            </a:r>
            <a:endParaRPr lang="pl-P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A86527D6-BC68-4586-9D44-2B8CB2ADDD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l-PL" dirty="0"/>
                  <a:t>Examples: </a:t>
                </a:r>
                <a:r>
                  <a:rPr lang="pl-PL" dirty="0" err="1"/>
                  <a:t>regression</a:t>
                </a:r>
                <a:r>
                  <a:rPr lang="pl-PL" dirty="0"/>
                  <a:t> </a:t>
                </a:r>
                <a:r>
                  <a:rPr lang="pl-PL" dirty="0" err="1"/>
                  <a:t>function</a:t>
                </a:r>
                <a:r>
                  <a:rPr lang="pl-PL" dirty="0"/>
                  <a:t>, </a:t>
                </a:r>
                <a:r>
                  <a:rPr lang="pl-PL" dirty="0" err="1"/>
                  <a:t>conditional</a:t>
                </a:r>
                <a:r>
                  <a:rPr lang="pl-PL" dirty="0"/>
                  <a:t> </a:t>
                </a:r>
                <a:r>
                  <a:rPr lang="pl-PL" dirty="0" err="1"/>
                  <a:t>probability</a:t>
                </a:r>
                <a:endParaRPr lang="pl-PL" dirty="0"/>
              </a:p>
              <a:p>
                <a:r>
                  <a:rPr lang="pl-PL" dirty="0" err="1"/>
                  <a:t>Can</a:t>
                </a:r>
                <a:r>
                  <a:rPr lang="pl-PL" dirty="0"/>
                  <a:t> be much </a:t>
                </a:r>
                <a:r>
                  <a:rPr lang="pl-PL" dirty="0" err="1"/>
                  <a:t>more</a:t>
                </a:r>
                <a:r>
                  <a:rPr lang="pl-PL" dirty="0"/>
                  <a:t> </a:t>
                </a:r>
                <a:r>
                  <a:rPr lang="pl-PL" dirty="0" err="1"/>
                  <a:t>complicated</a:t>
                </a:r>
                <a:endParaRPr lang="pl-PL" dirty="0"/>
              </a:p>
              <a:p>
                <a:r>
                  <a:rPr lang="pl-PL" dirty="0" err="1"/>
                  <a:t>Define</a:t>
                </a:r>
                <a:r>
                  <a:rPr lang="pl-PL" dirty="0"/>
                  <a:t> </a:t>
                </a:r>
                <a:r>
                  <a:rPr lang="pl-PL" dirty="0" err="1"/>
                  <a:t>some</a:t>
                </a:r>
                <a:r>
                  <a:rPr lang="pl-PL" dirty="0"/>
                  <a:t> </a:t>
                </a:r>
                <a:r>
                  <a:rPr lang="pl-PL" dirty="0" err="1"/>
                  <a:t>loss</a:t>
                </a:r>
                <a:r>
                  <a:rPr lang="pl-PL" dirty="0"/>
                  <a:t> </a:t>
                </a:r>
                <a:r>
                  <a:rPr lang="pl-PL" dirty="0" err="1"/>
                  <a:t>function</a:t>
                </a:r>
                <a:r>
                  <a:rPr lang="pl-PL" dirty="0"/>
                  <a:t> (</a:t>
                </a:r>
                <a:r>
                  <a:rPr lang="pl-PL" dirty="0" err="1"/>
                  <a:t>discrepancy</a:t>
                </a:r>
                <a:r>
                  <a:rPr lang="pl-PL" dirty="0"/>
                  <a:t> </a:t>
                </a:r>
                <a:r>
                  <a:rPr lang="pl-PL" dirty="0" err="1"/>
                  <a:t>between</a:t>
                </a:r>
                <a:r>
                  <a:rPr lang="pl-PL" dirty="0"/>
                  <a:t> </a:t>
                </a:r>
                <a:r>
                  <a:rPr lang="pl-PL" dirty="0" err="1"/>
                  <a:t>true</a:t>
                </a:r>
                <a:r>
                  <a:rPr lang="pl-PL" dirty="0"/>
                  <a:t> </a:t>
                </a:r>
                <a:r>
                  <a:rPr lang="pl-PL" dirty="0" err="1"/>
                  <a:t>values</a:t>
                </a:r>
                <a:r>
                  <a:rPr lang="pl-PL" dirty="0"/>
                  <a:t> and </a:t>
                </a:r>
                <a:r>
                  <a:rPr lang="pl-PL" dirty="0" err="1"/>
                  <a:t>predictions</a:t>
                </a:r>
                <a:r>
                  <a:rPr lang="pl-PL" dirty="0"/>
                  <a:t>) and </a:t>
                </a:r>
                <a:r>
                  <a:rPr lang="pl-PL" dirty="0" err="1"/>
                  <a:t>try</a:t>
                </a:r>
                <a:r>
                  <a:rPr lang="pl-PL" dirty="0"/>
                  <a:t> to </a:t>
                </a:r>
                <a:r>
                  <a:rPr lang="pl-PL" dirty="0" err="1"/>
                  <a:t>minimize</a:t>
                </a:r>
                <a:r>
                  <a:rPr lang="pl-PL" dirty="0"/>
                  <a:t> </a:t>
                </a:r>
                <a:r>
                  <a:rPr lang="pl-PL" dirty="0" err="1"/>
                  <a:t>it</a:t>
                </a:r>
                <a:endParaRPr lang="pl-PL" dirty="0"/>
              </a:p>
              <a:p>
                <a:r>
                  <a:rPr lang="pl-PL" dirty="0" err="1"/>
                  <a:t>Example</a:t>
                </a:r>
                <a:r>
                  <a:rPr lang="pl-PL" dirty="0"/>
                  <a:t>: </a:t>
                </a:r>
                <a:r>
                  <a:rPr lang="pl-PL" dirty="0" err="1"/>
                  <a:t>number</a:t>
                </a:r>
                <a:r>
                  <a:rPr lang="pl-PL" dirty="0"/>
                  <a:t> of </a:t>
                </a:r>
                <a:r>
                  <a:rPr lang="pl-PL" dirty="0" err="1"/>
                  <a:t>claims</a:t>
                </a:r>
                <a:r>
                  <a:rPr lang="pl-PL" dirty="0"/>
                  <a:t>, Poisson </a:t>
                </a:r>
                <a:r>
                  <a:rPr lang="pl-PL" dirty="0" err="1"/>
                  <a:t>loss</a:t>
                </a:r>
                <a:r>
                  <a:rPr lang="pl-PL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pl-PL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pl-PL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pl-P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l-PL" dirty="0"/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A86527D6-BC68-4586-9D44-2B8CB2ADDD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663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14568E6-A1CD-4AEA-8FAB-8002A3C1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Multi-</a:t>
            </a:r>
            <a:r>
              <a:rPr lang="pl-PL" dirty="0" err="1"/>
              <a:t>Layer</a:t>
            </a:r>
            <a:r>
              <a:rPr lang="pl-PL" dirty="0"/>
              <a:t> Perceptron (MLP)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CBD551-D022-4463-852E-45578420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353800" cy="1888536"/>
          </a:xfrm>
        </p:spPr>
        <p:txBody>
          <a:bodyPr>
            <a:normAutofit/>
          </a:bodyPr>
          <a:lstStyle/>
          <a:p>
            <a:r>
              <a:rPr lang="pl-PL" sz="2400" dirty="0" err="1"/>
              <a:t>Nodes</a:t>
            </a:r>
            <a:r>
              <a:rPr lang="pl-PL" sz="2400" dirty="0"/>
              <a:t> – </a:t>
            </a:r>
            <a:r>
              <a:rPr lang="pl-PL" sz="2400" dirty="0" err="1"/>
              <a:t>apply</a:t>
            </a:r>
            <a:r>
              <a:rPr lang="pl-PL" sz="2400" dirty="0"/>
              <a:t> </a:t>
            </a:r>
            <a:r>
              <a:rPr lang="pl-PL" sz="2400" dirty="0" err="1"/>
              <a:t>activation</a:t>
            </a:r>
            <a:r>
              <a:rPr lang="pl-PL" sz="2400" dirty="0"/>
              <a:t> </a:t>
            </a:r>
            <a:r>
              <a:rPr lang="pl-PL" sz="2400" dirty="0" err="1"/>
              <a:t>function</a:t>
            </a:r>
            <a:endParaRPr lang="pl-PL" sz="2400" dirty="0"/>
          </a:p>
          <a:p>
            <a:r>
              <a:rPr lang="pl-PL" sz="2400" dirty="0" err="1"/>
              <a:t>Edges</a:t>
            </a:r>
            <a:r>
              <a:rPr lang="pl-PL" sz="2400" dirty="0"/>
              <a:t> – matrix </a:t>
            </a:r>
            <a:r>
              <a:rPr lang="pl-PL" sz="2400" dirty="0" err="1"/>
              <a:t>multiplication</a:t>
            </a:r>
            <a:endParaRPr lang="pl-PL" sz="2400" dirty="0"/>
          </a:p>
          <a:p>
            <a:r>
              <a:rPr lang="pl-PL" sz="2400" dirty="0"/>
              <a:t>Universal </a:t>
            </a:r>
            <a:r>
              <a:rPr lang="pl-PL" sz="2400" dirty="0" err="1"/>
              <a:t>Approximation</a:t>
            </a:r>
            <a:r>
              <a:rPr lang="pl-PL" sz="2400" dirty="0"/>
              <a:t> </a:t>
            </a:r>
            <a:r>
              <a:rPr lang="pl-PL" sz="2400" dirty="0" err="1"/>
              <a:t>Theorem</a:t>
            </a:r>
            <a:r>
              <a:rPr lang="pl-PL" sz="2400" dirty="0"/>
              <a:t> (</a:t>
            </a:r>
            <a:r>
              <a:rPr lang="pl-PL" sz="2400" dirty="0" err="1"/>
              <a:t>Cybenko</a:t>
            </a:r>
            <a:r>
              <a:rPr lang="pl-PL" sz="2400" dirty="0"/>
              <a:t> 1989): </a:t>
            </a:r>
            <a:br>
              <a:rPr lang="pl-PL" sz="2400" dirty="0"/>
            </a:br>
            <a:r>
              <a:rPr lang="pl-PL" sz="2400" dirty="0" err="1"/>
              <a:t>Approximates</a:t>
            </a:r>
            <a:r>
              <a:rPr lang="pl-PL" sz="2400" dirty="0"/>
              <a:t> </a:t>
            </a:r>
            <a:r>
              <a:rPr lang="pl-PL" sz="2400" dirty="0" err="1"/>
              <a:t>any</a:t>
            </a:r>
            <a:r>
              <a:rPr lang="pl-PL" sz="2400" dirty="0"/>
              <a:t> </a:t>
            </a:r>
            <a:r>
              <a:rPr lang="pl-PL" sz="2400" dirty="0" err="1"/>
              <a:t>continuous</a:t>
            </a:r>
            <a:r>
              <a:rPr lang="pl-PL" sz="2400" dirty="0"/>
              <a:t> </a:t>
            </a:r>
            <a:r>
              <a:rPr lang="pl-PL" sz="2400" dirty="0" err="1"/>
              <a:t>function</a:t>
            </a:r>
            <a:r>
              <a:rPr lang="pl-PL" sz="2400" dirty="0"/>
              <a:t> on a compact </a:t>
            </a:r>
            <a:r>
              <a:rPr lang="pl-PL" sz="2400" dirty="0" err="1"/>
              <a:t>subset</a:t>
            </a:r>
            <a:r>
              <a:rPr lang="pl-PL" sz="2400" dirty="0"/>
              <a:t> of </a:t>
            </a:r>
            <a:r>
              <a:rPr lang="pl-PL" sz="2400" dirty="0" err="1"/>
              <a:t>ℝ</a:t>
            </a:r>
            <a:r>
              <a:rPr lang="pl-PL" sz="2400" baseline="30000" dirty="0" err="1"/>
              <a:t>d</a:t>
            </a:r>
            <a:r>
              <a:rPr lang="pl-PL" sz="2400" dirty="0"/>
              <a:t> </a:t>
            </a:r>
            <a:r>
              <a:rPr lang="pl-PL" sz="2400" dirty="0" err="1"/>
              <a:t>arbitrarily</a:t>
            </a:r>
            <a:r>
              <a:rPr lang="pl-PL" sz="2400" dirty="0"/>
              <a:t> </a:t>
            </a:r>
            <a:r>
              <a:rPr lang="pl-PL" sz="2400" dirty="0" err="1"/>
              <a:t>well</a:t>
            </a:r>
            <a:endParaRPr lang="pl-PL" sz="2400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C991C81-0CF0-45A4-9FD3-31D8F22D0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8" t="3496" r="13827" b="3646"/>
          <a:stretch/>
        </p:blipFill>
        <p:spPr>
          <a:xfrm>
            <a:off x="1" y="3927658"/>
            <a:ext cx="4100660" cy="2930341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E191C7F-9B5F-408E-90D1-180D8B2BD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316" y="3922686"/>
            <a:ext cx="3874416" cy="293531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9D0A83E-F6CB-435C-801B-7C2F6990D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1394" y="4884435"/>
            <a:ext cx="1859441" cy="73158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A7702202-B051-4218-A8A8-EE15B0F30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7635" y="5616018"/>
            <a:ext cx="1386960" cy="548688"/>
          </a:xfrm>
          <a:prstGeom prst="rect">
            <a:avLst/>
          </a:prstGeo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F7061E20-94B4-45AE-BD90-FA4FE6827325}"/>
              </a:ext>
            </a:extLst>
          </p:cNvPr>
          <p:cNvSpPr/>
          <p:nvPr/>
        </p:nvSpPr>
        <p:spPr>
          <a:xfrm>
            <a:off x="1329179" y="4374037"/>
            <a:ext cx="1640264" cy="2483962"/>
          </a:xfrm>
          <a:prstGeom prst="rect">
            <a:avLst/>
          </a:prstGeom>
          <a:solidFill>
            <a:srgbClr val="C00000">
              <a:alpha val="2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667505F8-A0B7-4FAA-B1E1-BE402F0AEF83}"/>
              </a:ext>
            </a:extLst>
          </p:cNvPr>
          <p:cNvCxnSpPr/>
          <p:nvPr/>
        </p:nvCxnSpPr>
        <p:spPr>
          <a:xfrm>
            <a:off x="2969443" y="4543720"/>
            <a:ext cx="220587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454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21A3C5-652A-4D46-9D1E-378D09BAB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Activation</a:t>
            </a:r>
            <a:r>
              <a:rPr lang="pl-PL" dirty="0"/>
              <a:t> </a:t>
            </a:r>
            <a:r>
              <a:rPr lang="pl-PL" dirty="0" err="1"/>
              <a:t>Functions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8A2915A-AB82-4CF8-A868-95591E791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711" y="1690688"/>
            <a:ext cx="7134578" cy="490741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0FA0471-590B-4F0B-98A7-D740CB664722}"/>
              </a:ext>
            </a:extLst>
          </p:cNvPr>
          <p:cNvSpPr txBox="1"/>
          <p:nvPr/>
        </p:nvSpPr>
        <p:spPr>
          <a:xfrm>
            <a:off x="838200" y="2443229"/>
            <a:ext cx="225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Issue</a:t>
            </a:r>
            <a:r>
              <a:rPr lang="pl-PL" dirty="0"/>
              <a:t>: </a:t>
            </a:r>
            <a:r>
              <a:rPr lang="pl-PL" dirty="0" err="1"/>
              <a:t>saturation</a:t>
            </a:r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7884431-C9AC-4D06-BC48-A6CECA2EE4CB}"/>
              </a:ext>
            </a:extLst>
          </p:cNvPr>
          <p:cNvSpPr txBox="1"/>
          <p:nvPr/>
        </p:nvSpPr>
        <p:spPr>
          <a:xfrm>
            <a:off x="838200" y="5167312"/>
            <a:ext cx="225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Issue</a:t>
            </a:r>
            <a:r>
              <a:rPr lang="pl-PL" dirty="0"/>
              <a:t>: </a:t>
            </a:r>
            <a:r>
              <a:rPr lang="pl-PL" dirty="0" err="1"/>
              <a:t>dead</a:t>
            </a:r>
            <a:r>
              <a:rPr lang="pl-PL" dirty="0"/>
              <a:t> </a:t>
            </a:r>
            <a:r>
              <a:rPr lang="pl-PL" dirty="0" err="1"/>
              <a:t>ReLU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113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4D6AD62-64AF-4777-AC5D-BA6E9130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Mini-</a:t>
            </a:r>
            <a:r>
              <a:rPr lang="pl-PL" dirty="0" err="1"/>
              <a:t>batch</a:t>
            </a:r>
            <a:r>
              <a:rPr lang="pl-PL" dirty="0"/>
              <a:t> Learning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B8C4CB5-42BD-48E8-8AC3-FD95629B8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1852612"/>
            <a:ext cx="8096250" cy="3152775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C3DEA26-F845-4155-AC97-17699BFE87ED}"/>
              </a:ext>
            </a:extLst>
          </p:cNvPr>
          <p:cNvSpPr txBox="1"/>
          <p:nvPr/>
        </p:nvSpPr>
        <p:spPr>
          <a:xfrm>
            <a:off x="2047875" y="5571242"/>
            <a:ext cx="6235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>
                <a:hlinkClick r:id="rId3"/>
              </a:rPr>
              <a:t>https://www.researchgate.net/figure/Example-of-mini-batch-learning-on-CNN_fig41_339054847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171380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3B9D95-BDF1-46E4-9905-6DD51AA4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Optimization</a:t>
            </a:r>
            <a:endParaRPr lang="pl-P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A68C8070-053A-435A-A750-A89F200B3F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0120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l-PL" sz="2000" dirty="0"/>
                  <a:t>Neural networks </a:t>
                </a:r>
                <a:r>
                  <a:rPr lang="pl-PL" sz="2000" dirty="0" err="1"/>
                  <a:t>are</a:t>
                </a:r>
                <a:r>
                  <a:rPr lang="pl-PL" sz="2000" dirty="0"/>
                  <a:t> </a:t>
                </a:r>
                <a:r>
                  <a:rPr lang="pl-PL" sz="2000" dirty="0" err="1"/>
                  <a:t>optimized</a:t>
                </a:r>
                <a:r>
                  <a:rPr lang="pl-PL" sz="2000" dirty="0"/>
                  <a:t> </a:t>
                </a:r>
                <a:r>
                  <a:rPr lang="pl-PL" sz="2000" dirty="0" err="1"/>
                  <a:t>using</a:t>
                </a:r>
                <a:r>
                  <a:rPr lang="pl-PL" sz="2000" dirty="0"/>
                  <a:t> (mini-</a:t>
                </a:r>
                <a:r>
                  <a:rPr lang="pl-PL" sz="2000" dirty="0" err="1"/>
                  <a:t>batch</a:t>
                </a:r>
                <a:r>
                  <a:rPr lang="pl-PL" sz="2000" dirty="0"/>
                  <a:t>) SGD and</a:t>
                </a:r>
              </a:p>
              <a:p>
                <a:pPr marL="0" indent="0">
                  <a:buNone/>
                </a:pPr>
                <a:r>
                  <a:rPr lang="pl-PL" sz="2000" dirty="0" err="1"/>
                  <a:t>its</a:t>
                </a:r>
                <a:r>
                  <a:rPr lang="pl-PL" sz="2000" dirty="0"/>
                  <a:t> </a:t>
                </a:r>
                <a:r>
                  <a:rPr lang="pl-PL" sz="2000" dirty="0" err="1"/>
                  <a:t>variants</a:t>
                </a:r>
                <a:r>
                  <a:rPr lang="pl-PL" sz="2000" dirty="0"/>
                  <a:t>:</a:t>
                </a:r>
              </a:p>
              <a:p>
                <a:r>
                  <a:rPr lang="pl-PL" sz="2000" dirty="0" err="1"/>
                  <a:t>Momentum</a:t>
                </a:r>
                <a:r>
                  <a:rPr lang="pl-PL" sz="2000" dirty="0"/>
                  <a:t> – </a:t>
                </a:r>
                <a:r>
                  <a:rPr lang="pl-PL" sz="2000" dirty="0" err="1"/>
                  <a:t>exponential</a:t>
                </a:r>
                <a:r>
                  <a:rPr lang="pl-PL" sz="2000" dirty="0"/>
                  <a:t> </a:t>
                </a:r>
                <a:r>
                  <a:rPr lang="pl-PL" sz="2000" dirty="0" err="1"/>
                  <a:t>moving</a:t>
                </a:r>
                <a:r>
                  <a:rPr lang="pl-PL" sz="2000" dirty="0"/>
                  <a:t> </a:t>
                </a:r>
                <a:r>
                  <a:rPr lang="pl-PL" sz="2000" dirty="0" err="1"/>
                  <a:t>average</a:t>
                </a:r>
                <a:r>
                  <a:rPr lang="pl-PL" sz="2000" dirty="0"/>
                  <a:t> of past </a:t>
                </a:r>
                <a:r>
                  <a:rPr lang="pl-PL" sz="2000" dirty="0" err="1"/>
                  <a:t>gradients</a:t>
                </a:r>
                <a:endParaRPr lang="pl-PL" sz="2000" dirty="0"/>
              </a:p>
              <a:p>
                <a:r>
                  <a:rPr lang="pl-PL" sz="2000" dirty="0"/>
                  <a:t>Learning </a:t>
                </a:r>
                <a:r>
                  <a:rPr lang="pl-PL" sz="2000" dirty="0" err="1"/>
                  <a:t>rate</a:t>
                </a:r>
                <a:r>
                  <a:rPr lang="pl-PL" sz="2000" dirty="0"/>
                  <a:t> </a:t>
                </a:r>
                <a:r>
                  <a:rPr lang="pl-PL" sz="2000" dirty="0" err="1"/>
                  <a:t>decay</a:t>
                </a:r>
                <a:r>
                  <a:rPr lang="pl-PL" sz="2000" dirty="0"/>
                  <a:t> – </a:t>
                </a:r>
                <a:r>
                  <a:rPr lang="pl-PL" sz="2000" dirty="0" err="1"/>
                  <a:t>decrease</a:t>
                </a:r>
                <a:r>
                  <a:rPr lang="pl-PL" sz="2000" dirty="0"/>
                  <a:t> learning </a:t>
                </a:r>
                <a:r>
                  <a:rPr lang="pl-PL" sz="2000" dirty="0" err="1"/>
                  <a:t>rate</a:t>
                </a:r>
                <a:r>
                  <a:rPr lang="pl-PL" sz="2000" dirty="0"/>
                  <a:t> </a:t>
                </a:r>
                <a:r>
                  <a:rPr lang="pl-PL" sz="2000" dirty="0" err="1"/>
                  <a:t>e.g</a:t>
                </a:r>
                <a:r>
                  <a:rPr lang="pl-PL" sz="2000" dirty="0"/>
                  <a:t>. </a:t>
                </a:r>
                <a:r>
                  <a:rPr lang="pl-PL" sz="2000" dirty="0" err="1"/>
                  <a:t>according</a:t>
                </a:r>
                <a:r>
                  <a:rPr lang="pl-PL" sz="2000" dirty="0"/>
                  <a:t> to </a:t>
                </a:r>
                <a:r>
                  <a:rPr lang="pl-PL" sz="2000" dirty="0" err="1"/>
                  <a:t>an</a:t>
                </a:r>
                <a:r>
                  <a:rPr lang="pl-PL" sz="2000" dirty="0"/>
                  <a:t> </a:t>
                </a:r>
                <a:r>
                  <a:rPr lang="pl-PL" sz="2000" dirty="0" err="1"/>
                  <a:t>exponential</a:t>
                </a:r>
                <a:r>
                  <a:rPr lang="pl-PL" sz="2000" dirty="0"/>
                  <a:t> </a:t>
                </a:r>
                <a:r>
                  <a:rPr lang="pl-PL" sz="2000" dirty="0" err="1"/>
                  <a:t>schedule</a:t>
                </a:r>
                <a:endParaRPr lang="pl-PL" sz="2000" dirty="0"/>
              </a:p>
              <a:p>
                <a:r>
                  <a:rPr lang="pl-PL" sz="2000" dirty="0" err="1"/>
                  <a:t>Adagrad</a:t>
                </a:r>
                <a:r>
                  <a:rPr lang="pl-PL" sz="2000" dirty="0"/>
                  <a:t> – for </a:t>
                </a:r>
                <a:r>
                  <a:rPr lang="pl-PL" sz="2000" dirty="0" err="1"/>
                  <a:t>each</a:t>
                </a:r>
                <a:r>
                  <a:rPr lang="pl-PL" sz="2000" dirty="0"/>
                  <a:t> </a:t>
                </a:r>
                <a:r>
                  <a:rPr lang="pl-PL" sz="2000" dirty="0" err="1"/>
                  <a:t>weight</a:t>
                </a:r>
                <a:r>
                  <a:rPr lang="pl-PL" sz="2000" dirty="0"/>
                  <a:t> </a:t>
                </a:r>
                <a14:m>
                  <m:oMath xmlns:m="http://schemas.openxmlformats.org/officeDocument/2006/math">
                    <m:r>
                      <a:rPr lang="pl-PL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pl-PL" sz="2000" dirty="0"/>
                  <a:t> </a:t>
                </a:r>
                <a:r>
                  <a:rPr lang="pl-PL" sz="2000" dirty="0" err="1"/>
                  <a:t>decay</a:t>
                </a:r>
                <a:r>
                  <a:rPr lang="pl-PL" sz="2000" dirty="0"/>
                  <a:t> learning </a:t>
                </a:r>
                <a:r>
                  <a:rPr lang="pl-PL" sz="2000" dirty="0" err="1"/>
                  <a:t>rate</a:t>
                </a:r>
                <a:r>
                  <a:rPr lang="pl-PL" sz="2000" dirty="0"/>
                  <a:t>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rad>
                  </m:oMath>
                </a14:m>
                <a:r>
                  <a:rPr lang="pl-PL" sz="2000" dirty="0"/>
                  <a:t> </a:t>
                </a:r>
                <a:r>
                  <a:rPr lang="pl-PL" sz="2000" dirty="0" err="1"/>
                  <a:t>where</a:t>
                </a:r>
                <a:r>
                  <a:rPr lang="pl-PL" sz="2000" dirty="0"/>
                  <a:t> </a:t>
                </a:r>
                <a14:m>
                  <m:oMath xmlns:m="http://schemas.openxmlformats.org/officeDocument/2006/math">
                    <m:r>
                      <a:rPr lang="pl-PL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pl-PL" sz="2000" dirty="0"/>
                  <a:t> </a:t>
                </a:r>
                <a:r>
                  <a:rPr lang="pl-PL" sz="2000" dirty="0" err="1"/>
                  <a:t>is</a:t>
                </a:r>
                <a:r>
                  <a:rPr lang="pl-PL" sz="2000" dirty="0"/>
                  <a:t> the sum of </a:t>
                </a:r>
                <a:r>
                  <a:rPr lang="pl-PL" sz="2000" dirty="0" err="1"/>
                  <a:t>squares</a:t>
                </a:r>
                <a:r>
                  <a:rPr lang="pl-PL" sz="2000" dirty="0"/>
                  <a:t> of past </a:t>
                </a:r>
                <a:r>
                  <a:rPr lang="pl-PL" sz="2000" dirty="0" err="1"/>
                  <a:t>gradients</a:t>
                </a:r>
                <a:r>
                  <a:rPr lang="pl-PL" sz="2000" dirty="0"/>
                  <a:t> for </a:t>
                </a:r>
                <a14:m>
                  <m:oMath xmlns:m="http://schemas.openxmlformats.org/officeDocument/2006/math">
                    <m:r>
                      <a:rPr lang="pl-PL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pl-PL" sz="2000" dirty="0"/>
                  <a:t> </a:t>
                </a:r>
              </a:p>
              <a:p>
                <a:r>
                  <a:rPr lang="pl-PL" sz="2000" dirty="0" err="1"/>
                  <a:t>RMSProp</a:t>
                </a:r>
                <a:r>
                  <a:rPr lang="pl-PL" sz="2000" dirty="0"/>
                  <a:t> – as in </a:t>
                </a:r>
                <a:r>
                  <a:rPr lang="pl-PL" sz="2000" dirty="0" err="1"/>
                  <a:t>Adagrad</a:t>
                </a:r>
                <a:r>
                  <a:rPr lang="pl-PL" sz="2000" dirty="0"/>
                  <a:t>, but </a:t>
                </a:r>
                <a14:m>
                  <m:oMath xmlns:m="http://schemas.openxmlformats.org/officeDocument/2006/math">
                    <m:r>
                      <a:rPr lang="pl-PL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pl-PL" sz="2000" dirty="0"/>
                  <a:t> </a:t>
                </a:r>
                <a:r>
                  <a:rPr lang="pl-PL" sz="2000" dirty="0" err="1"/>
                  <a:t>is</a:t>
                </a:r>
                <a:r>
                  <a:rPr lang="pl-PL" sz="2000" dirty="0"/>
                  <a:t> </a:t>
                </a:r>
                <a:r>
                  <a:rPr lang="pl-PL" sz="2000" dirty="0" err="1"/>
                  <a:t>exponential</a:t>
                </a:r>
                <a:r>
                  <a:rPr lang="pl-PL" sz="2000" dirty="0"/>
                  <a:t> </a:t>
                </a:r>
                <a:r>
                  <a:rPr lang="pl-PL" sz="2000" dirty="0" err="1"/>
                  <a:t>moving</a:t>
                </a:r>
                <a:r>
                  <a:rPr lang="pl-PL" sz="2000" dirty="0"/>
                  <a:t> </a:t>
                </a:r>
                <a:r>
                  <a:rPr lang="pl-PL" sz="2000" dirty="0" err="1"/>
                  <a:t>average</a:t>
                </a:r>
                <a:r>
                  <a:rPr lang="pl-PL" sz="2000" dirty="0"/>
                  <a:t> of </a:t>
                </a:r>
                <a14:m>
                  <m:oMath xmlns:m="http://schemas.openxmlformats.org/officeDocument/2006/math">
                    <m:r>
                      <a:rPr lang="pl-PL" sz="20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pl-PL" sz="2000" dirty="0"/>
                  <a:t> and </a:t>
                </a:r>
                <a:r>
                  <a:rPr lang="pl-PL" sz="2000" dirty="0" err="1"/>
                  <a:t>squared</a:t>
                </a:r>
                <a:r>
                  <a:rPr lang="pl-PL" sz="2000" dirty="0"/>
                  <a:t> </a:t>
                </a:r>
                <a:r>
                  <a:rPr lang="pl-PL" sz="2000" dirty="0" err="1"/>
                  <a:t>gradients</a:t>
                </a:r>
                <a:endParaRPr lang="pl-PL" sz="2000" dirty="0"/>
              </a:p>
              <a:p>
                <a:r>
                  <a:rPr lang="pl-PL" sz="2000" dirty="0"/>
                  <a:t>Adam – </a:t>
                </a:r>
                <a:r>
                  <a:rPr lang="pl-PL" sz="2000" dirty="0" err="1"/>
                  <a:t>combines</a:t>
                </a:r>
                <a:r>
                  <a:rPr lang="pl-PL" sz="2000" dirty="0"/>
                  <a:t> EMA of </a:t>
                </a:r>
                <a:r>
                  <a:rPr lang="pl-PL" sz="2000" dirty="0" err="1"/>
                  <a:t>squared</a:t>
                </a:r>
                <a:r>
                  <a:rPr lang="pl-PL" sz="2000" dirty="0"/>
                  <a:t> </a:t>
                </a:r>
                <a:r>
                  <a:rPr lang="pl-PL" sz="2000" dirty="0" err="1"/>
                  <a:t>gradients</a:t>
                </a:r>
                <a:r>
                  <a:rPr lang="pl-PL" sz="2000" dirty="0"/>
                  <a:t> and EMA of </a:t>
                </a:r>
                <a:r>
                  <a:rPr lang="pl-PL" sz="2000" dirty="0" err="1"/>
                  <a:t>gradients</a:t>
                </a:r>
                <a:r>
                  <a:rPr lang="pl-PL" sz="2000" dirty="0"/>
                  <a:t>, </a:t>
                </a:r>
                <a:r>
                  <a:rPr lang="pl-PL" sz="2000" dirty="0" err="1"/>
                  <a:t>usually</a:t>
                </a:r>
                <a:r>
                  <a:rPr lang="pl-PL" sz="2000" dirty="0"/>
                  <a:t> the </a:t>
                </a:r>
                <a:r>
                  <a:rPr lang="pl-PL" sz="2000" dirty="0" err="1"/>
                  <a:t>easiest</a:t>
                </a:r>
                <a:r>
                  <a:rPr lang="pl-PL" sz="2000" dirty="0"/>
                  <a:t> to </a:t>
                </a:r>
                <a:r>
                  <a:rPr lang="pl-PL" sz="2000" dirty="0" err="1"/>
                  <a:t>use</a:t>
                </a:r>
                <a:endParaRPr lang="pl-PL" sz="2000" dirty="0"/>
              </a:p>
              <a:p>
                <a:endParaRPr lang="pl-PL" sz="2000" dirty="0"/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A68C8070-053A-435A-A750-A89F200B3F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01205" cy="4351338"/>
              </a:xfrm>
              <a:blipFill>
                <a:blip r:embed="rId2"/>
                <a:stretch>
                  <a:fillRect l="-972" t="-1401" r="-61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raz 3">
            <a:extLst>
              <a:ext uri="{FF2B5EF4-FFF2-40B4-BE49-F238E27FC236}">
                <a16:creationId xmlns:a16="http://schemas.microsoft.com/office/drawing/2014/main" id="{79051D0B-35A1-4EA0-8DEA-8968A6CB2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690688"/>
            <a:ext cx="4572000" cy="34290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BDFAE56A-59A3-4226-9179-1119A22FF5D8}"/>
              </a:ext>
            </a:extLst>
          </p:cNvPr>
          <p:cNvSpPr txBox="1"/>
          <p:nvPr/>
        </p:nvSpPr>
        <p:spPr>
          <a:xfrm>
            <a:off x="7739405" y="5354425"/>
            <a:ext cx="4251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hlinkClick r:id="rId4"/>
              </a:rPr>
              <a:t>https://rnrahman.com/blog/visualising-stochastic-optimisers/</a:t>
            </a:r>
            <a:endParaRPr lang="pl-PL" sz="12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AC7C551-D787-46D1-90EC-C83930A1B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494460"/>
            <a:ext cx="2103302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04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33313A-AB93-4B29-A2E4-C7DC34AE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Backpropagation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788812F-3860-497F-9882-48A6EF0AC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8044" cy="4351338"/>
          </a:xfrm>
        </p:spPr>
        <p:txBody>
          <a:bodyPr>
            <a:normAutofit fontScale="92500" lnSpcReduction="10000"/>
          </a:bodyPr>
          <a:lstStyle/>
          <a:p>
            <a:r>
              <a:rPr lang="pl-PL" sz="2400" dirty="0"/>
              <a:t>We </a:t>
            </a:r>
            <a:r>
              <a:rPr lang="pl-PL" sz="2400" dirty="0" err="1"/>
              <a:t>need</a:t>
            </a:r>
            <a:r>
              <a:rPr lang="pl-PL" sz="2400" dirty="0"/>
              <a:t> </a:t>
            </a:r>
            <a:r>
              <a:rPr lang="pl-PL" sz="2400" dirty="0" err="1"/>
              <a:t>derivatives</a:t>
            </a:r>
            <a:r>
              <a:rPr lang="pl-PL" sz="2400" dirty="0"/>
              <a:t> of </a:t>
            </a:r>
            <a:r>
              <a:rPr lang="pl-PL" sz="2400" dirty="0" err="1"/>
              <a:t>loss</a:t>
            </a:r>
            <a:r>
              <a:rPr lang="pl-PL" sz="2400" dirty="0"/>
              <a:t> </a:t>
            </a:r>
            <a:r>
              <a:rPr lang="pl-PL" sz="2400" dirty="0" err="1"/>
              <a:t>function</a:t>
            </a:r>
            <a:r>
              <a:rPr lang="pl-PL" sz="2400" dirty="0"/>
              <a:t> w.r.t. </a:t>
            </a:r>
            <a:r>
              <a:rPr lang="pl-PL" sz="2400" dirty="0" err="1"/>
              <a:t>weights</a:t>
            </a:r>
            <a:r>
              <a:rPr lang="pl-PL" sz="2400" dirty="0"/>
              <a:t> for SGD</a:t>
            </a:r>
          </a:p>
          <a:p>
            <a:r>
              <a:rPr lang="pl-PL" sz="2400" dirty="0" err="1"/>
              <a:t>Use</a:t>
            </a:r>
            <a:r>
              <a:rPr lang="pl-PL" sz="2400" dirty="0"/>
              <a:t> </a:t>
            </a:r>
            <a:r>
              <a:rPr lang="pl-PL" sz="2400" dirty="0" err="1"/>
              <a:t>multi-dimensional</a:t>
            </a:r>
            <a:r>
              <a:rPr lang="pl-PL" sz="2400" dirty="0"/>
              <a:t> </a:t>
            </a:r>
            <a:r>
              <a:rPr lang="pl-PL" sz="2400" dirty="0" err="1"/>
              <a:t>chain</a:t>
            </a:r>
            <a:r>
              <a:rPr lang="pl-PL" sz="2400" dirty="0"/>
              <a:t> </a:t>
            </a:r>
            <a:r>
              <a:rPr lang="pl-PL" sz="2400" dirty="0" err="1"/>
              <a:t>rule</a:t>
            </a:r>
            <a:r>
              <a:rPr lang="pl-PL" sz="2400" dirty="0"/>
              <a:t> to </a:t>
            </a:r>
            <a:r>
              <a:rPr lang="pl-PL" sz="2400" dirty="0" err="1"/>
              <a:t>decompose</a:t>
            </a:r>
            <a:r>
              <a:rPr lang="pl-PL" sz="2400" dirty="0"/>
              <a:t> </a:t>
            </a:r>
            <a:r>
              <a:rPr lang="pl-PL" sz="2400" dirty="0" err="1"/>
              <a:t>derivative</a:t>
            </a:r>
            <a:r>
              <a:rPr lang="pl-PL" sz="2400" dirty="0"/>
              <a:t> </a:t>
            </a:r>
            <a:r>
              <a:rPr lang="pl-PL" sz="2400" dirty="0" err="1"/>
              <a:t>computations</a:t>
            </a:r>
            <a:r>
              <a:rPr lang="pl-PL" sz="2400" dirty="0"/>
              <a:t> </a:t>
            </a:r>
            <a:r>
              <a:rPr lang="pl-PL" sz="2400" dirty="0" err="1"/>
              <a:t>into</a:t>
            </a:r>
            <a:r>
              <a:rPr lang="pl-PL" sz="2400" dirty="0"/>
              <a:t> products of </a:t>
            </a:r>
            <a:r>
              <a:rPr lang="pl-PL" sz="2400" dirty="0" err="1"/>
              <a:t>step-by-step</a:t>
            </a:r>
            <a:r>
              <a:rPr lang="pl-PL" sz="2400" dirty="0"/>
              <a:t> </a:t>
            </a:r>
            <a:r>
              <a:rPr lang="pl-PL" sz="2400" dirty="0" err="1"/>
              <a:t>derivatives</a:t>
            </a:r>
            <a:endParaRPr lang="pl-PL" sz="2400" dirty="0"/>
          </a:p>
          <a:p>
            <a:r>
              <a:rPr lang="pl-PL" sz="2400" dirty="0"/>
              <a:t>In </a:t>
            </a:r>
            <a:r>
              <a:rPr lang="pl-PL" sz="2400" dirty="0" err="1"/>
              <a:t>general</a:t>
            </a:r>
            <a:r>
              <a:rPr lang="pl-PL" sz="2400" dirty="0"/>
              <a:t>, </a:t>
            </a:r>
            <a:r>
              <a:rPr lang="pl-PL" sz="2400" dirty="0" err="1"/>
              <a:t>works</a:t>
            </a:r>
            <a:r>
              <a:rPr lang="pl-PL" sz="2400" dirty="0"/>
              <a:t> for </a:t>
            </a:r>
            <a:r>
              <a:rPr lang="pl-PL" sz="2400" dirty="0" err="1"/>
              <a:t>DAGs</a:t>
            </a:r>
            <a:r>
              <a:rPr lang="pl-PL" sz="2400" dirty="0"/>
              <a:t> of </a:t>
            </a:r>
            <a:r>
              <a:rPr lang="pl-PL" sz="2400" dirty="0" err="1"/>
              <a:t>differentiable</a:t>
            </a:r>
            <a:r>
              <a:rPr lang="pl-PL" sz="2400" dirty="0"/>
              <a:t> </a:t>
            </a:r>
            <a:r>
              <a:rPr lang="pl-PL" sz="2400" dirty="0" err="1"/>
              <a:t>operations</a:t>
            </a:r>
            <a:r>
              <a:rPr lang="pl-PL" sz="2400" dirty="0"/>
              <a:t> (</a:t>
            </a:r>
            <a:r>
              <a:rPr lang="pl-PL" sz="2400" dirty="0" err="1"/>
              <a:t>including</a:t>
            </a:r>
            <a:r>
              <a:rPr lang="pl-PL" sz="2400" dirty="0"/>
              <a:t> MLP)</a:t>
            </a:r>
          </a:p>
          <a:p>
            <a:r>
              <a:rPr lang="pl-PL" sz="2400" dirty="0"/>
              <a:t>Idea – for </a:t>
            </a:r>
            <a:r>
              <a:rPr lang="pl-PL" sz="2400" dirty="0" err="1"/>
              <a:t>each</a:t>
            </a:r>
            <a:r>
              <a:rPr lang="pl-PL" sz="2400" dirty="0"/>
              <a:t> mini-</a:t>
            </a:r>
            <a:r>
              <a:rPr lang="pl-PL" sz="2400" dirty="0" err="1"/>
              <a:t>batch</a:t>
            </a:r>
            <a:r>
              <a:rPr lang="pl-PL" sz="2400" dirty="0"/>
              <a:t> do the </a:t>
            </a:r>
            <a:r>
              <a:rPr lang="pl-PL" sz="2400" dirty="0" err="1"/>
              <a:t>following</a:t>
            </a:r>
            <a:r>
              <a:rPr lang="pl-PL" sz="2400" dirty="0"/>
              <a:t>:</a:t>
            </a:r>
          </a:p>
          <a:p>
            <a:pPr lvl="1"/>
            <a:r>
              <a:rPr lang="pl-PL" sz="2000" dirty="0" err="1"/>
              <a:t>Forward</a:t>
            </a:r>
            <a:r>
              <a:rPr lang="pl-PL" sz="2000" dirty="0"/>
              <a:t> pass: run the </a:t>
            </a:r>
            <a:r>
              <a:rPr lang="pl-PL" sz="2000" dirty="0" err="1"/>
              <a:t>input</a:t>
            </a:r>
            <a:r>
              <a:rPr lang="pl-PL" sz="2000" dirty="0"/>
              <a:t> data </a:t>
            </a:r>
            <a:r>
              <a:rPr lang="pl-PL" sz="2000" dirty="0" err="1"/>
              <a:t>through</a:t>
            </a:r>
            <a:r>
              <a:rPr lang="pl-PL" sz="2000" dirty="0"/>
              <a:t> the network and </a:t>
            </a:r>
            <a:r>
              <a:rPr lang="pl-PL" sz="2000" dirty="0" err="1"/>
              <a:t>compute</a:t>
            </a:r>
            <a:r>
              <a:rPr lang="pl-PL" sz="2000" dirty="0"/>
              <a:t> </a:t>
            </a:r>
            <a:r>
              <a:rPr lang="pl-PL" sz="2000" dirty="0" err="1"/>
              <a:t>all</a:t>
            </a:r>
            <a:r>
              <a:rPr lang="pl-PL" sz="2000" dirty="0"/>
              <a:t> </a:t>
            </a:r>
            <a:r>
              <a:rPr lang="pl-PL" sz="2000" dirty="0" err="1"/>
              <a:t>intermediate</a:t>
            </a:r>
            <a:r>
              <a:rPr lang="pl-PL" sz="2000" dirty="0"/>
              <a:t> </a:t>
            </a:r>
            <a:r>
              <a:rPr lang="pl-PL" sz="2000" dirty="0" err="1"/>
              <a:t>values</a:t>
            </a:r>
            <a:endParaRPr lang="pl-PL" sz="2000" dirty="0"/>
          </a:p>
          <a:p>
            <a:pPr lvl="1"/>
            <a:r>
              <a:rPr lang="pl-PL" sz="2000" dirty="0" err="1"/>
              <a:t>Compute</a:t>
            </a:r>
            <a:r>
              <a:rPr lang="pl-PL" sz="2000" dirty="0"/>
              <a:t> the </a:t>
            </a:r>
            <a:r>
              <a:rPr lang="pl-PL" sz="2000" dirty="0" err="1"/>
              <a:t>value</a:t>
            </a:r>
            <a:r>
              <a:rPr lang="pl-PL" sz="2000" dirty="0"/>
              <a:t> of the </a:t>
            </a:r>
            <a:r>
              <a:rPr lang="pl-PL" sz="2000" dirty="0" err="1"/>
              <a:t>loss</a:t>
            </a:r>
            <a:r>
              <a:rPr lang="pl-PL" sz="2000" dirty="0"/>
              <a:t> </a:t>
            </a:r>
            <a:r>
              <a:rPr lang="pl-PL" sz="2000" dirty="0" err="1"/>
              <a:t>function</a:t>
            </a:r>
            <a:endParaRPr lang="pl-PL" sz="2000" dirty="0"/>
          </a:p>
          <a:p>
            <a:pPr lvl="1"/>
            <a:r>
              <a:rPr lang="pl-PL" sz="2000" dirty="0" err="1"/>
              <a:t>Compute</a:t>
            </a:r>
            <a:r>
              <a:rPr lang="pl-PL" sz="2000" dirty="0"/>
              <a:t> the single-step </a:t>
            </a:r>
            <a:r>
              <a:rPr lang="pl-PL" sz="2000" dirty="0" err="1"/>
              <a:t>derivatives</a:t>
            </a:r>
            <a:r>
              <a:rPr lang="pl-PL" sz="2000" dirty="0"/>
              <a:t> </a:t>
            </a:r>
            <a:r>
              <a:rPr lang="pl-PL" sz="2000" dirty="0" err="1"/>
              <a:t>going</a:t>
            </a:r>
            <a:r>
              <a:rPr lang="pl-PL" sz="2000" dirty="0"/>
              <a:t> </a:t>
            </a:r>
            <a:r>
              <a:rPr lang="pl-PL" sz="2000" dirty="0" err="1"/>
              <a:t>backwards</a:t>
            </a:r>
            <a:r>
              <a:rPr lang="pl-PL" sz="2000" dirty="0"/>
              <a:t> from the </a:t>
            </a:r>
            <a:r>
              <a:rPr lang="pl-PL" sz="2000" dirty="0" err="1"/>
              <a:t>loss</a:t>
            </a:r>
            <a:r>
              <a:rPr lang="pl-PL" sz="2000" dirty="0"/>
              <a:t> </a:t>
            </a:r>
            <a:r>
              <a:rPr lang="pl-PL" sz="2000" dirty="0" err="1"/>
              <a:t>function</a:t>
            </a:r>
            <a:endParaRPr lang="pl-PL" sz="2000" dirty="0"/>
          </a:p>
          <a:p>
            <a:pPr lvl="1"/>
            <a:r>
              <a:rPr lang="pl-PL" sz="2000" dirty="0" err="1"/>
              <a:t>Multiply</a:t>
            </a:r>
            <a:r>
              <a:rPr lang="pl-PL" sz="2000" dirty="0"/>
              <a:t> </a:t>
            </a:r>
            <a:r>
              <a:rPr lang="pl-PL" sz="2000" dirty="0" err="1"/>
              <a:t>them</a:t>
            </a:r>
            <a:r>
              <a:rPr lang="pl-PL" sz="2000" dirty="0"/>
              <a:t> to </a:t>
            </a:r>
            <a:r>
              <a:rPr lang="pl-PL" sz="2000" dirty="0" err="1"/>
              <a:t>get</a:t>
            </a:r>
            <a:r>
              <a:rPr lang="pl-PL" sz="2000" dirty="0"/>
              <a:t> the </a:t>
            </a:r>
            <a:r>
              <a:rPr lang="pl-PL" sz="2000" dirty="0" err="1"/>
              <a:t>desired</a:t>
            </a:r>
            <a:r>
              <a:rPr lang="pl-PL" sz="2000" dirty="0"/>
              <a:t> </a:t>
            </a:r>
            <a:r>
              <a:rPr lang="pl-PL" sz="2000" dirty="0" err="1"/>
              <a:t>derivatives</a:t>
            </a:r>
            <a:endParaRPr lang="pl-PL" sz="2000" dirty="0"/>
          </a:p>
          <a:p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CE2D2C9-4C3B-4951-9C5B-832D08D94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93"/>
          <a:stretch/>
        </p:blipFill>
        <p:spPr>
          <a:xfrm>
            <a:off x="6246244" y="1690688"/>
            <a:ext cx="5945756" cy="403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30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4AB9489-DE4C-4188-A3DA-99E465BB0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Regularization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E8BE0E9-216E-4DA5-8CBE-61051D3CA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764" y="1825625"/>
            <a:ext cx="11208471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 err="1"/>
              <a:t>NNs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usually</a:t>
            </a:r>
            <a:r>
              <a:rPr lang="pl-PL" dirty="0"/>
              <a:t> </a:t>
            </a:r>
            <a:r>
              <a:rPr lang="pl-PL" dirty="0" err="1"/>
              <a:t>too</a:t>
            </a:r>
            <a:r>
              <a:rPr lang="pl-PL" dirty="0"/>
              <a:t> </a:t>
            </a:r>
            <a:r>
              <a:rPr lang="pl-PL" dirty="0" err="1"/>
              <a:t>complex</a:t>
            </a:r>
            <a:r>
              <a:rPr lang="pl-PL" dirty="0"/>
              <a:t> for </a:t>
            </a:r>
            <a:r>
              <a:rPr lang="pl-PL" dirty="0" err="1"/>
              <a:t>tabular</a:t>
            </a:r>
            <a:r>
              <a:rPr lang="pl-PL" dirty="0"/>
              <a:t> data, heavy </a:t>
            </a:r>
            <a:r>
              <a:rPr lang="pl-PL" dirty="0" err="1"/>
              <a:t>regularization</a:t>
            </a:r>
            <a:r>
              <a:rPr lang="pl-PL" dirty="0"/>
              <a:t> </a:t>
            </a:r>
            <a:r>
              <a:rPr lang="pl-PL" dirty="0" err="1"/>
              <a:t>needed</a:t>
            </a:r>
            <a:r>
              <a:rPr lang="pl-PL" dirty="0"/>
              <a:t>:</a:t>
            </a:r>
          </a:p>
          <a:p>
            <a:r>
              <a:rPr lang="pl-PL" dirty="0"/>
              <a:t>L1, L2</a:t>
            </a:r>
          </a:p>
          <a:p>
            <a:r>
              <a:rPr lang="pl-PL" dirty="0"/>
              <a:t>Data </a:t>
            </a:r>
            <a:r>
              <a:rPr lang="pl-PL" dirty="0" err="1"/>
              <a:t>augmentation</a:t>
            </a:r>
            <a:r>
              <a:rPr lang="pl-PL" dirty="0"/>
              <a:t> – </a:t>
            </a:r>
            <a:r>
              <a:rPr lang="pl-PL" dirty="0" err="1"/>
              <a:t>perturb</a:t>
            </a:r>
            <a:r>
              <a:rPr lang="pl-PL" dirty="0"/>
              <a:t> the real data (</a:t>
            </a:r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noise</a:t>
            </a:r>
            <a:r>
              <a:rPr lang="pl-PL" dirty="0"/>
              <a:t>, offset, </a:t>
            </a:r>
            <a:r>
              <a:rPr lang="pl-PL" dirty="0" err="1"/>
              <a:t>distort</a:t>
            </a:r>
            <a:r>
              <a:rPr lang="pl-PL" dirty="0"/>
              <a:t> etc.)</a:t>
            </a:r>
          </a:p>
          <a:p>
            <a:r>
              <a:rPr lang="pl-PL" dirty="0" err="1"/>
              <a:t>Dropout</a:t>
            </a:r>
            <a:r>
              <a:rPr lang="pl-PL" dirty="0"/>
              <a:t> – </a:t>
            </a:r>
            <a:r>
              <a:rPr lang="pl-PL" dirty="0" err="1"/>
              <a:t>randomly</a:t>
            </a:r>
            <a:r>
              <a:rPr lang="pl-PL" dirty="0"/>
              <a:t> </a:t>
            </a:r>
            <a:r>
              <a:rPr lang="pl-PL" dirty="0" err="1"/>
              <a:t>omit</a:t>
            </a:r>
            <a:r>
              <a:rPr lang="pl-PL" dirty="0"/>
              <a:t> network </a:t>
            </a:r>
            <a:r>
              <a:rPr lang="pl-PL" dirty="0" err="1"/>
              <a:t>edges</a:t>
            </a:r>
            <a:r>
              <a:rPr lang="pl-PL" dirty="0"/>
              <a:t> </a:t>
            </a:r>
            <a:r>
              <a:rPr lang="pl-PL" dirty="0" err="1"/>
              <a:t>during</a:t>
            </a:r>
            <a:r>
              <a:rPr lang="pl-PL" dirty="0"/>
              <a:t> </a:t>
            </a:r>
            <a:r>
              <a:rPr lang="pl-PL" dirty="0" err="1"/>
              <a:t>training</a:t>
            </a:r>
            <a:endParaRPr lang="pl-PL" dirty="0"/>
          </a:p>
          <a:p>
            <a:r>
              <a:rPr lang="pl-PL" dirty="0" err="1"/>
              <a:t>Batch</a:t>
            </a:r>
            <a:r>
              <a:rPr lang="pl-PL" dirty="0"/>
              <a:t>, </a:t>
            </a:r>
            <a:r>
              <a:rPr lang="pl-PL" dirty="0" err="1"/>
              <a:t>layer</a:t>
            </a:r>
            <a:r>
              <a:rPr lang="pl-PL" dirty="0"/>
              <a:t> </a:t>
            </a:r>
            <a:r>
              <a:rPr lang="pl-PL" dirty="0" err="1"/>
              <a:t>normalization</a:t>
            </a:r>
            <a:r>
              <a:rPr lang="pl-PL" dirty="0"/>
              <a:t> – </a:t>
            </a:r>
            <a:r>
              <a:rPr lang="pl-PL" dirty="0" err="1"/>
              <a:t>normalize</a:t>
            </a:r>
            <a:r>
              <a:rPr lang="pl-PL" dirty="0"/>
              <a:t> </a:t>
            </a:r>
            <a:r>
              <a:rPr lang="pl-PL" dirty="0" err="1"/>
              <a:t>across</a:t>
            </a:r>
            <a:r>
              <a:rPr lang="pl-PL" dirty="0"/>
              <a:t>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dimensions</a:t>
            </a:r>
            <a:r>
              <a:rPr lang="pl-PL" dirty="0"/>
              <a:t> of the </a:t>
            </a:r>
            <a:r>
              <a:rPr lang="pl-PL" dirty="0" err="1"/>
              <a:t>batch</a:t>
            </a:r>
            <a:r>
              <a:rPr lang="pl-PL" dirty="0"/>
              <a:t> to </a:t>
            </a:r>
            <a:r>
              <a:rPr lang="pl-PL" dirty="0" err="1"/>
              <a:t>try</a:t>
            </a:r>
            <a:r>
              <a:rPr lang="pl-PL" dirty="0"/>
              <a:t> to </a:t>
            </a:r>
            <a:r>
              <a:rPr lang="pl-PL" dirty="0" err="1"/>
              <a:t>make</a:t>
            </a:r>
            <a:r>
              <a:rPr lang="pl-PL" dirty="0"/>
              <a:t> the </a:t>
            </a:r>
            <a:r>
              <a:rPr lang="pl-PL" dirty="0" err="1"/>
              <a:t>distributions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normal</a:t>
            </a:r>
            <a:endParaRPr lang="pl-PL" dirty="0"/>
          </a:p>
          <a:p>
            <a:r>
              <a:rPr lang="pl-PL" dirty="0" err="1"/>
              <a:t>Early</a:t>
            </a:r>
            <a:r>
              <a:rPr lang="pl-PL" dirty="0"/>
              <a:t> </a:t>
            </a:r>
            <a:r>
              <a:rPr lang="pl-PL" dirty="0" err="1"/>
              <a:t>stopping</a:t>
            </a:r>
            <a:r>
              <a:rPr lang="pl-PL" dirty="0"/>
              <a:t> – monitor </a:t>
            </a:r>
            <a:r>
              <a:rPr lang="pl-PL" dirty="0" err="1"/>
              <a:t>validation</a:t>
            </a:r>
            <a:r>
              <a:rPr lang="pl-PL" dirty="0"/>
              <a:t> set </a:t>
            </a:r>
            <a:r>
              <a:rPr lang="pl-PL" dirty="0" err="1"/>
              <a:t>metrics</a:t>
            </a:r>
            <a:r>
              <a:rPr lang="pl-PL" dirty="0"/>
              <a:t> and stop </a:t>
            </a:r>
            <a:r>
              <a:rPr lang="pl-PL" dirty="0" err="1"/>
              <a:t>training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stop </a:t>
            </a:r>
            <a:r>
              <a:rPr lang="pl-PL" dirty="0" err="1"/>
              <a:t>improving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3410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6FB193-4DB7-4920-AB09-DEB5888E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Convolutional</a:t>
            </a:r>
            <a:r>
              <a:rPr lang="pl-PL" dirty="0"/>
              <a:t> Networks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38565E9-FB0E-43EB-A4B0-49ED488F6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t="22729" r="3660" b="9930"/>
          <a:stretch/>
        </p:blipFill>
        <p:spPr bwMode="auto">
          <a:xfrm>
            <a:off x="0" y="1684863"/>
            <a:ext cx="7269450" cy="313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2FB212F1-9B2E-4A07-9811-8323A9552A11}"/>
              </a:ext>
            </a:extLst>
          </p:cNvPr>
          <p:cNvSpPr txBox="1"/>
          <p:nvPr/>
        </p:nvSpPr>
        <p:spPr>
          <a:xfrm>
            <a:off x="838200" y="4817097"/>
            <a:ext cx="3288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>
                <a:hlinkClick r:id="rId3"/>
              </a:rPr>
              <a:t>https://cs231n.github.io/convolutional-networks/</a:t>
            </a:r>
            <a:endParaRPr lang="pl-PL" sz="120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D8394D2-EB99-4CF6-9B12-A76A590CC02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821" y="1690687"/>
            <a:ext cx="4377179" cy="313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672801BD-58CB-43AF-89F6-B0572C3FA9B1}"/>
              </a:ext>
            </a:extLst>
          </p:cNvPr>
          <p:cNvSpPr txBox="1"/>
          <p:nvPr/>
        </p:nvSpPr>
        <p:spPr>
          <a:xfrm>
            <a:off x="7065853" y="4817097"/>
            <a:ext cx="5126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>
                <a:hlinkClick r:id="rId5"/>
              </a:rPr>
              <a:t>https://codelabs.developers.google.com/codelabs/cloud-tensorflow-mnist/#10</a:t>
            </a: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207319915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</TotalTime>
  <Words>702</Words>
  <Application>Microsoft Office PowerPoint</Application>
  <PresentationFormat>Panoramiczny</PresentationFormat>
  <Paragraphs>90</Paragraphs>
  <Slides>16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Motyw pakietu Office</vt:lpstr>
      <vt:lpstr>Neural Networks</vt:lpstr>
      <vt:lpstr>Idea: approximate some function</vt:lpstr>
      <vt:lpstr>Multi-Layer Perceptron (MLP)</vt:lpstr>
      <vt:lpstr>Activation Functions</vt:lpstr>
      <vt:lpstr>Mini-batch Learning</vt:lpstr>
      <vt:lpstr>Optimization</vt:lpstr>
      <vt:lpstr>Backpropagation</vt:lpstr>
      <vt:lpstr>Regularization</vt:lpstr>
      <vt:lpstr>Convolutional Networks</vt:lpstr>
      <vt:lpstr>Convolutional Networks: History</vt:lpstr>
      <vt:lpstr>Convolutional Networks: Use Cases</vt:lpstr>
      <vt:lpstr>Recurrent Networks</vt:lpstr>
      <vt:lpstr>Representation Learning</vt:lpstr>
      <vt:lpstr>Other Important Classes</vt:lpstr>
      <vt:lpstr>Toolkit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Jan Koscialkowski</dc:creator>
  <cp:lastModifiedBy>Jan Koscialkowski</cp:lastModifiedBy>
  <cp:revision>51</cp:revision>
  <cp:lastPrinted>2020-05-18T17:46:14Z</cp:lastPrinted>
  <dcterms:created xsi:type="dcterms:W3CDTF">2020-05-17T19:16:45Z</dcterms:created>
  <dcterms:modified xsi:type="dcterms:W3CDTF">2020-05-18T17:46:19Z</dcterms:modified>
</cp:coreProperties>
</file>